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9" r:id="rId4"/>
    <p:sldId id="260" r:id="rId5"/>
    <p:sldId id="261" r:id="rId6"/>
    <p:sldId id="262" r:id="rId7"/>
    <p:sldId id="266" r:id="rId8"/>
    <p:sldId id="264" r:id="rId9"/>
    <p:sldId id="263" r:id="rId10"/>
    <p:sldId id="270" r:id="rId11"/>
    <p:sldId id="275" r:id="rId12"/>
    <p:sldId id="278" r:id="rId13"/>
    <p:sldId id="265" r:id="rId14"/>
    <p:sldId id="274" r:id="rId15"/>
    <p:sldId id="267" r:id="rId16"/>
    <p:sldId id="273" r:id="rId17"/>
    <p:sldId id="268" r:id="rId18"/>
    <p:sldId id="280" r:id="rId19"/>
    <p:sldId id="276" r:id="rId20"/>
    <p:sldId id="269" r:id="rId21"/>
    <p:sldId id="257" r:id="rId22"/>
    <p:sldId id="279"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E92"/>
    <a:srgbClr val="EB7321"/>
    <a:srgbClr val="F14B94"/>
    <a:srgbClr val="E2E2E2"/>
    <a:srgbClr val="F692BE"/>
    <a:srgbClr val="F68ABA"/>
    <a:srgbClr val="F46FA9"/>
    <a:srgbClr val="CDE7E7"/>
    <a:srgbClr val="005958"/>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Koyu Stil 2 - Vurgu 1/Vurgu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799B23B-EC83-4686-B30A-512413B5E67A}" styleName="Açık Stil 3 - Vurgu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83"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4D4E0-FDA9-4681-A2D1-615E30816C18}" type="datetimeFigureOut">
              <a:rPr lang="tr-TR" smtClean="0"/>
              <a:t>22.01.2022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790F5-1FC6-4F6B-954E-48CE952BA5B5}" type="slidenum">
              <a:rPr lang="tr-TR" smtClean="0"/>
              <a:t>‹#›</a:t>
            </a:fld>
            <a:endParaRPr lang="tr-TR"/>
          </a:p>
        </p:txBody>
      </p:sp>
    </p:spTree>
    <p:extLst>
      <p:ext uri="{BB962C8B-B14F-4D97-AF65-F5344CB8AC3E}">
        <p14:creationId xmlns:p14="http://schemas.microsoft.com/office/powerpoint/2010/main" val="42646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93B9E7-E5B9-4D6C-9B4E-95E238275C3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6BF7712-15BC-4A8B-B592-5A3819BA84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E689737-1531-418D-8983-F1A8094857F4}"/>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59B93EA0-D040-4FEE-A43B-9A45BA5307A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C6ADDC2-A240-4C5E-98C2-18CAB83753ED}"/>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40870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1CC138-6456-42B3-9556-C45655B6B9B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7D4173C-652E-4484-83A5-A37ACAF21A9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9EF4C10-F38A-4C64-A8CB-A40ADD0A5F51}"/>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EF5BBAD1-03D8-4EF4-B0BE-58D527D68E9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C0E3A22-473F-472A-8387-F4814DCC9C1E}"/>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8044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DEA3E75-4117-4792-B0AF-36CD334A768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3F6B316-78C5-4955-9C14-F22FC53E077C}"/>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485450D-3B6F-430D-BB71-3E0EBA032225}"/>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732DE8DD-A3DF-4B5D-A40B-CB9F78D16A7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BB93C7E-6226-4012-A3D0-479C3EC91B47}"/>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53791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73B7A2-4ED8-48DF-A582-F3B9E8FB023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6D06194-B471-4293-9DA9-1C5C1880057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3898EE4-E7D2-4158-83F5-1E5FDBF950FA}"/>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8EB11C25-9611-4A4A-A7EF-B035C0EC1AA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5B1458-DA35-4BEA-8AB3-31A675C45CDF}"/>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38609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53D163-C458-48AE-AAA4-81477B88481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CB18035-E641-4697-A1AA-A6D69A68C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3D4C7F8-B0CC-4071-B8B0-F787D8435FE6}"/>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DF8D5FFC-3BBD-4108-BA58-A5E387F46CF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EEBD97-9155-499A-ABCA-69F001E0E8A8}"/>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05944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856366-A165-4874-87C3-BA0C44DD981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B113481-A367-47D4-8DCE-C3A8B6B1BF0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54DB29D-289D-4959-A7FB-F48A32DD76B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E7B5BA7-611A-41DF-AC78-7BD85F82CA7F}"/>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6" name="Alt Bilgi Yer Tutucusu 5">
            <a:extLst>
              <a:ext uri="{FF2B5EF4-FFF2-40B4-BE49-F238E27FC236}">
                <a16:creationId xmlns:a16="http://schemas.microsoft.com/office/drawing/2014/main" id="{E233F39E-AD30-4F59-AA9B-D7A34EC03AC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691A1AF-C503-417D-8DE2-A02DC93E8DB2}"/>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107767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1B3E17-1D8B-497D-92EB-824CE3292F69}"/>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FB5630C-C284-45A7-BFC4-2F1A6ABFDC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8545B36E-2733-4CF4-AAF7-7AB788D4E96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B4B004DF-36D5-468B-8DDB-87FC33F4B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3DC3EDD-9C5C-4C35-A61D-47CBFD465E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3E556FE-B715-499D-A09A-03FBC4A5FE11}"/>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8" name="Alt Bilgi Yer Tutucusu 7">
            <a:extLst>
              <a:ext uri="{FF2B5EF4-FFF2-40B4-BE49-F238E27FC236}">
                <a16:creationId xmlns:a16="http://schemas.microsoft.com/office/drawing/2014/main" id="{447FDAEF-17F1-4BB6-BE2F-B5E3FB54525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B2EB061-75BB-4B47-B522-637AC95C8F08}"/>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180979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88F69-789A-486B-B204-448F5DA3665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00E2571-23D7-4881-B0BD-947D5AE8ECD3}"/>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4" name="Alt Bilgi Yer Tutucusu 3">
            <a:extLst>
              <a:ext uri="{FF2B5EF4-FFF2-40B4-BE49-F238E27FC236}">
                <a16:creationId xmlns:a16="http://schemas.microsoft.com/office/drawing/2014/main" id="{90C6AF81-B9F2-4D3F-85CB-F72683199F4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C8AFD33-BD14-4217-ABB6-34209F50E50C}"/>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269839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79144B7F-F22C-4293-BD54-C203D2354C3B}"/>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3" name="Alt Bilgi Yer Tutucusu 2">
            <a:extLst>
              <a:ext uri="{FF2B5EF4-FFF2-40B4-BE49-F238E27FC236}">
                <a16:creationId xmlns:a16="http://schemas.microsoft.com/office/drawing/2014/main" id="{0E8036D2-355D-47F5-B347-FE4A3A42CD05}"/>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93B98A4-AB8D-42BC-A806-A1B0D19116F9}"/>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156464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F659DC-2C53-4904-960C-838BE07748A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3ECEA41-064F-4E1C-8156-5CC667CB0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A319627-1FA7-4A79-950B-B68F7E0D3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BFA9558-582F-411B-B93D-5A1B61806995}"/>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6" name="Alt Bilgi Yer Tutucusu 5">
            <a:extLst>
              <a:ext uri="{FF2B5EF4-FFF2-40B4-BE49-F238E27FC236}">
                <a16:creationId xmlns:a16="http://schemas.microsoft.com/office/drawing/2014/main" id="{73320822-975C-4612-B476-12134637C6E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647D4D9-DA5C-4F9E-A1B1-A6B979090D07}"/>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377249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66CF57-BC35-43CF-9C00-320EE9A4841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D8988B1-A9ED-4E4B-8618-6071F83A3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27E86E14-4B00-4130-8362-C53D2830E1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BA15065-8C2B-4E2D-85E3-8614AB25FE29}"/>
              </a:ext>
            </a:extLst>
          </p:cNvPr>
          <p:cNvSpPr>
            <a:spLocks noGrp="1"/>
          </p:cNvSpPr>
          <p:nvPr>
            <p:ph type="dt" sz="half" idx="10"/>
          </p:nvPr>
        </p:nvSpPr>
        <p:spPr/>
        <p:txBody>
          <a:bodyPr/>
          <a:lstStyle/>
          <a:p>
            <a:fld id="{F6373D3E-4032-45DC-BF1F-0DEF5C822322}" type="datetimeFigureOut">
              <a:rPr lang="tr-TR" smtClean="0"/>
              <a:t>22.01.2022</a:t>
            </a:fld>
            <a:endParaRPr lang="tr-TR"/>
          </a:p>
        </p:txBody>
      </p:sp>
      <p:sp>
        <p:nvSpPr>
          <p:cNvPr id="6" name="Alt Bilgi Yer Tutucusu 5">
            <a:extLst>
              <a:ext uri="{FF2B5EF4-FFF2-40B4-BE49-F238E27FC236}">
                <a16:creationId xmlns:a16="http://schemas.microsoft.com/office/drawing/2014/main" id="{B84F645C-63D3-4E13-9897-6A31C18C782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5C97D28-F3B5-4C34-91AB-3884BAEB9577}"/>
              </a:ext>
            </a:extLst>
          </p:cNvPr>
          <p:cNvSpPr>
            <a:spLocks noGrp="1"/>
          </p:cNvSpPr>
          <p:nvPr>
            <p:ph type="sldNum" sz="quarter" idx="12"/>
          </p:nvPr>
        </p:nvSpPr>
        <p:spPr/>
        <p:txBody>
          <a:bodyPr/>
          <a:lstStyle/>
          <a:p>
            <a:fld id="{FF19579E-29FE-49C6-89B0-06763432809B}" type="slidenum">
              <a:rPr lang="tr-TR" smtClean="0"/>
              <a:t>‹#›</a:t>
            </a:fld>
            <a:endParaRPr lang="tr-TR"/>
          </a:p>
        </p:txBody>
      </p:sp>
    </p:spTree>
    <p:extLst>
      <p:ext uri="{BB962C8B-B14F-4D97-AF65-F5344CB8AC3E}">
        <p14:creationId xmlns:p14="http://schemas.microsoft.com/office/powerpoint/2010/main" val="197302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2B65DB9-FE33-4DE2-9B37-78301583E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D943014-2DF9-49FA-9C1E-1EA96B2AA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3ABCE18-140F-4E6C-9553-1F52FFC78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73D3E-4032-45DC-BF1F-0DEF5C822322}" type="datetimeFigureOut">
              <a:rPr lang="tr-TR" smtClean="0"/>
              <a:t>22.01.2022</a:t>
            </a:fld>
            <a:endParaRPr lang="tr-TR"/>
          </a:p>
        </p:txBody>
      </p:sp>
      <p:sp>
        <p:nvSpPr>
          <p:cNvPr id="5" name="Alt Bilgi Yer Tutucusu 4">
            <a:extLst>
              <a:ext uri="{FF2B5EF4-FFF2-40B4-BE49-F238E27FC236}">
                <a16:creationId xmlns:a16="http://schemas.microsoft.com/office/drawing/2014/main" id="{8705DD7A-5967-436F-98A8-8D3A5DE0E2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47A13D74-3F5D-4E03-83BE-C6D10E445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9579E-29FE-49C6-89B0-06763432809B}" type="slidenum">
              <a:rPr lang="tr-TR" smtClean="0"/>
              <a:t>‹#›</a:t>
            </a:fld>
            <a:endParaRPr lang="tr-TR"/>
          </a:p>
        </p:txBody>
      </p:sp>
    </p:spTree>
    <p:extLst>
      <p:ext uri="{BB962C8B-B14F-4D97-AF65-F5344CB8AC3E}">
        <p14:creationId xmlns:p14="http://schemas.microsoft.com/office/powerpoint/2010/main" val="3688351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içeren bir resim&#10;&#10;Açıklama otomatik olarak oluşturuldu">
            <a:extLst>
              <a:ext uri="{FF2B5EF4-FFF2-40B4-BE49-F238E27FC236}">
                <a16:creationId xmlns:a16="http://schemas.microsoft.com/office/drawing/2014/main" id="{927FDF9F-3EA1-4447-933B-178FE458C9F3}"/>
              </a:ext>
            </a:extLst>
          </p:cNvPr>
          <p:cNvPicPr>
            <a:picLocks noChangeAspect="1"/>
          </p:cNvPicPr>
          <p:nvPr/>
        </p:nvPicPr>
        <p:blipFill rotWithShape="1">
          <a:blip r:embed="rId2">
            <a:extLst>
              <a:ext uri="{28A0092B-C50C-407E-A947-70E740481C1C}">
                <a14:useLocalDpi xmlns:a14="http://schemas.microsoft.com/office/drawing/2010/main" val="0"/>
              </a:ext>
            </a:extLst>
          </a:blip>
          <a:srcRect l="1338" r="16549"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Dikdörtgen 5">
            <a:extLst>
              <a:ext uri="{FF2B5EF4-FFF2-40B4-BE49-F238E27FC236}">
                <a16:creationId xmlns:a16="http://schemas.microsoft.com/office/drawing/2014/main" id="{DDBB58B1-1A46-4CEF-96A9-D435DFC4D02D}"/>
              </a:ext>
            </a:extLst>
          </p:cNvPr>
          <p:cNvSpPr/>
          <p:nvPr/>
        </p:nvSpPr>
        <p:spPr>
          <a:xfrm>
            <a:off x="332508" y="120073"/>
            <a:ext cx="5763492" cy="1754326"/>
          </a:xfrm>
          <a:prstGeom prst="rect">
            <a:avLst/>
          </a:prstGeom>
          <a:noFill/>
        </p:spPr>
        <p:txBody>
          <a:bodyPr wrap="square" lIns="91440" tIns="45720" rIns="91440" bIns="45720">
            <a:spAutoFit/>
          </a:bodyPr>
          <a:lstStyle/>
          <a:p>
            <a:pPr algn="ctr"/>
            <a:r>
              <a:rPr lang="en-US" sz="3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Kloti</a:t>
            </a: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Mobile Shopping Application Powered by Augmented Reality</a:t>
            </a:r>
            <a:endParaRPr lang="tr-TR"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Metin kutusu 7">
            <a:extLst>
              <a:ext uri="{FF2B5EF4-FFF2-40B4-BE49-F238E27FC236}">
                <a16:creationId xmlns:a16="http://schemas.microsoft.com/office/drawing/2014/main" id="{13EA0827-C5C6-4F73-A795-9D754352EF4D}"/>
              </a:ext>
            </a:extLst>
          </p:cNvPr>
          <p:cNvSpPr txBox="1"/>
          <p:nvPr/>
        </p:nvSpPr>
        <p:spPr>
          <a:xfrm>
            <a:off x="8765982" y="2557523"/>
            <a:ext cx="3094183" cy="1077218"/>
          </a:xfrm>
          <a:prstGeom prst="rect">
            <a:avLst/>
          </a:prstGeom>
          <a:noFill/>
        </p:spPr>
        <p:txBody>
          <a:bodyPr wrap="square" rtlCol="0">
            <a:spAutoFit/>
          </a:bodyPr>
          <a:lstStyle/>
          <a:p>
            <a:r>
              <a:rPr lang="tr-TR" sz="3200" b="1" dirty="0">
                <a:solidFill>
                  <a:srgbClr val="0070C0"/>
                </a:solidFill>
              </a:rPr>
              <a:t>        </a:t>
            </a:r>
            <a:r>
              <a:rPr lang="tr-TR" sz="3200" b="1" u="sng" dirty="0">
                <a:solidFill>
                  <a:srgbClr val="0070C0"/>
                </a:solidFill>
              </a:rPr>
              <a:t>Advisor</a:t>
            </a:r>
            <a:endParaRPr lang="tr-TR" b="1" u="sng" dirty="0">
              <a:solidFill>
                <a:srgbClr val="0070C0"/>
              </a:solidFill>
            </a:endParaRPr>
          </a:p>
          <a:p>
            <a:r>
              <a:rPr lang="tr-TR" sz="3200" b="1" dirty="0">
                <a:solidFill>
                  <a:srgbClr val="0070C0"/>
                </a:solidFill>
              </a:rPr>
              <a:t>Dr. Murat Saran</a:t>
            </a:r>
          </a:p>
        </p:txBody>
      </p:sp>
    </p:spTree>
    <p:extLst>
      <p:ext uri="{BB962C8B-B14F-4D97-AF65-F5344CB8AC3E}">
        <p14:creationId xmlns:p14="http://schemas.microsoft.com/office/powerpoint/2010/main" val="181247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kdörtgen 4">
            <a:extLst>
              <a:ext uri="{FF2B5EF4-FFF2-40B4-BE49-F238E27FC236}">
                <a16:creationId xmlns:a16="http://schemas.microsoft.com/office/drawing/2014/main" id="{DCD82B1C-4156-4A75-9A74-0546CF8F5A76}"/>
              </a:ext>
            </a:extLst>
          </p:cNvPr>
          <p:cNvSpPr/>
          <p:nvPr/>
        </p:nvSpPr>
        <p:spPr>
          <a:xfrm>
            <a:off x="838200" y="5358141"/>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kern="1200" dirty="0">
                <a:ln w="6600">
                  <a:solidFill>
                    <a:schemeClr val="accent6">
                      <a:lumMod val="75000"/>
                    </a:schemeClr>
                  </a:solidFill>
                  <a:prstDash val="solid"/>
                </a:ln>
                <a:solidFill>
                  <a:schemeClr val="accent6">
                    <a:lumMod val="75000"/>
                  </a:schemeClr>
                </a:solidFill>
                <a:effectLst>
                  <a:outerShdw dist="38100" dir="2700000" algn="tl" rotWithShape="0">
                    <a:schemeClr val="accent6">
                      <a:lumMod val="75000"/>
                    </a:schemeClr>
                  </a:outerShdw>
                </a:effectLst>
                <a:latin typeface="+mj-lt"/>
                <a:ea typeface="+mj-ea"/>
                <a:cs typeface="+mj-cs"/>
              </a:rPr>
              <a:t>IKEA PLACE APP</a:t>
            </a:r>
            <a:endParaRPr lang="en-US" sz="5200" b="1" kern="1200" cap="none" spc="0" dirty="0">
              <a:ln w="6600">
                <a:solidFill>
                  <a:schemeClr val="accent6">
                    <a:lumMod val="75000"/>
                  </a:schemeClr>
                </a:solidFill>
                <a:prstDash val="solid"/>
              </a:ln>
              <a:solidFill>
                <a:schemeClr val="accent6">
                  <a:lumMod val="75000"/>
                </a:schemeClr>
              </a:solidFill>
              <a:effectLst>
                <a:outerShdw dist="38100" dir="2700000" algn="tl" rotWithShape="0">
                  <a:schemeClr val="accent6">
                    <a:lumMod val="75000"/>
                  </a:schemeClr>
                </a:outerShdw>
              </a:effectLst>
              <a:latin typeface="+mj-lt"/>
              <a:ea typeface="+mj-ea"/>
              <a:cs typeface="+mj-cs"/>
            </a:endParaRPr>
          </a:p>
        </p:txBody>
      </p:sp>
      <p:pic>
        <p:nvPicPr>
          <p:cNvPr id="4" name="Say Hej to IKEA Place">
            <a:hlinkClick r:id="" action="ppaction://media"/>
            <a:extLst>
              <a:ext uri="{FF2B5EF4-FFF2-40B4-BE49-F238E27FC236}">
                <a16:creationId xmlns:a16="http://schemas.microsoft.com/office/drawing/2014/main" id="{9EB332F8-8E8E-4ACF-BF38-8E73CC79D0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239585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15">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8" name="Group 17">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19" name="Rectangle 18">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21">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ABA10C2-6174-4110-81D8-8C1043A363A8}"/>
              </a:ext>
            </a:extLst>
          </p:cNvPr>
          <p:cNvSpPr/>
          <p:nvPr/>
        </p:nvSpPr>
        <p:spPr>
          <a:xfrm>
            <a:off x="1156411" y="1238251"/>
            <a:ext cx="3825164" cy="132397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300" b="1" cap="none" spc="0" dirty="0">
                <a:ln w="22225">
                  <a:solidFill>
                    <a:schemeClr val="accent5">
                      <a:lumMod val="75000"/>
                    </a:schemeClr>
                  </a:solidFill>
                  <a:prstDash val="solid"/>
                </a:ln>
                <a:solidFill>
                  <a:srgbClr val="00B0F0"/>
                </a:solidFill>
                <a:effectLst/>
                <a:latin typeface="+mj-lt"/>
                <a:ea typeface="+mj-ea"/>
                <a:cs typeface="+mj-cs"/>
              </a:rPr>
              <a:t>The Most Important </a:t>
            </a:r>
            <a:r>
              <a:rPr lang="en-US" sz="3300" b="1" dirty="0">
                <a:ln w="22225">
                  <a:solidFill>
                    <a:schemeClr val="accent5">
                      <a:lumMod val="75000"/>
                    </a:schemeClr>
                  </a:solidFill>
                  <a:prstDash val="solid"/>
                </a:ln>
                <a:solidFill>
                  <a:srgbClr val="00B0F0"/>
                </a:solidFill>
                <a:latin typeface="+mj-lt"/>
                <a:ea typeface="+mj-ea"/>
                <a:cs typeface="+mj-cs"/>
              </a:rPr>
              <a:t>D</a:t>
            </a:r>
            <a:r>
              <a:rPr lang="en-US" sz="3300" b="1" cap="none" spc="0" dirty="0">
                <a:ln w="22225">
                  <a:solidFill>
                    <a:schemeClr val="accent5">
                      <a:lumMod val="75000"/>
                    </a:schemeClr>
                  </a:solidFill>
                  <a:prstDash val="solid"/>
                </a:ln>
                <a:solidFill>
                  <a:srgbClr val="00B0F0"/>
                </a:solidFill>
                <a:effectLst/>
                <a:latin typeface="+mj-lt"/>
                <a:ea typeface="+mj-ea"/>
                <a:cs typeface="+mj-cs"/>
              </a:rPr>
              <a:t>ifference Of </a:t>
            </a:r>
            <a:r>
              <a:rPr lang="en-US" sz="3300" b="1" cap="none" spc="0" dirty="0" err="1">
                <a:ln w="22225">
                  <a:solidFill>
                    <a:schemeClr val="accent5">
                      <a:lumMod val="75000"/>
                    </a:schemeClr>
                  </a:solidFill>
                  <a:prstDash val="solid"/>
                </a:ln>
                <a:solidFill>
                  <a:srgbClr val="00B0F0"/>
                </a:solidFill>
                <a:effectLst/>
                <a:latin typeface="+mj-lt"/>
                <a:ea typeface="+mj-ea"/>
                <a:cs typeface="+mj-cs"/>
              </a:rPr>
              <a:t>Kloti</a:t>
            </a:r>
            <a:r>
              <a:rPr lang="en-US" sz="3300" b="1" cap="none" spc="0" dirty="0">
                <a:ln w="22225">
                  <a:solidFill>
                    <a:schemeClr val="accent5">
                      <a:lumMod val="75000"/>
                    </a:schemeClr>
                  </a:solidFill>
                  <a:prstDash val="solid"/>
                </a:ln>
                <a:solidFill>
                  <a:srgbClr val="00B0F0"/>
                </a:solidFill>
                <a:effectLst/>
                <a:latin typeface="+mj-lt"/>
                <a:ea typeface="+mj-ea"/>
                <a:cs typeface="+mj-cs"/>
              </a:rPr>
              <a:t> </a:t>
            </a:r>
          </a:p>
        </p:txBody>
      </p:sp>
      <p:sp>
        <p:nvSpPr>
          <p:cNvPr id="9" name="Dikdörtgen 8">
            <a:extLst>
              <a:ext uri="{FF2B5EF4-FFF2-40B4-BE49-F238E27FC236}">
                <a16:creationId xmlns:a16="http://schemas.microsoft.com/office/drawing/2014/main" id="{8ACFEF56-071F-48B8-9023-83E20D4F1792}"/>
              </a:ext>
            </a:extLst>
          </p:cNvPr>
          <p:cNvSpPr/>
          <p:nvPr/>
        </p:nvSpPr>
        <p:spPr>
          <a:xfrm>
            <a:off x="1216381" y="2571750"/>
            <a:ext cx="3581399" cy="3048000"/>
          </a:xfrm>
          <a:prstGeom prst="rect">
            <a:avLst/>
          </a:prstGeom>
        </p:spPr>
        <p:txBody>
          <a:bodyPr vert="horz" lIns="91440" tIns="45720" rIns="91440" bIns="45720" rtlCol="0">
            <a:noAutofit/>
          </a:bodyPr>
          <a:lstStyle/>
          <a:p>
            <a:pPr marL="342900" indent="-228600">
              <a:lnSpc>
                <a:spcPct val="90000"/>
              </a:lnSpc>
              <a:spcAft>
                <a:spcPts val="600"/>
              </a:spcAft>
              <a:buFont typeface="Arial" panose="020B0604020202020204" pitchFamily="34" charset="0"/>
              <a:buChar char="•"/>
            </a:pPr>
            <a:r>
              <a:rPr lang="en-US" b="1" i="0" cap="none" spc="0" dirty="0">
                <a:ln w="6600">
                  <a:solidFill>
                    <a:srgbClr val="7030A0"/>
                  </a:solidFill>
                  <a:prstDash val="solid"/>
                </a:ln>
                <a:solidFill>
                  <a:srgbClr val="0070C0">
                    <a:alpha val="55000"/>
                  </a:srgbClr>
                </a:solidFill>
              </a:rPr>
              <a:t>Augmented reality (AR) involves overlaying visual, auditory, or other sensory information onto the world in order to enhance one's experience. </a:t>
            </a:r>
            <a:endParaRPr lang="tr-TR" b="1" i="0" cap="none" spc="0" dirty="0">
              <a:ln w="6600">
                <a:solidFill>
                  <a:srgbClr val="7030A0"/>
                </a:solidFill>
                <a:prstDash val="solid"/>
              </a:ln>
              <a:solidFill>
                <a:srgbClr val="0070C0">
                  <a:alpha val="55000"/>
                </a:srgbClr>
              </a:solidFill>
            </a:endParaRPr>
          </a:p>
          <a:p>
            <a:pPr marL="342900" indent="-228600">
              <a:lnSpc>
                <a:spcPct val="90000"/>
              </a:lnSpc>
              <a:spcAft>
                <a:spcPts val="600"/>
              </a:spcAft>
              <a:buFont typeface="Arial" panose="020B0604020202020204" pitchFamily="34" charset="0"/>
              <a:buChar char="•"/>
            </a:pPr>
            <a:r>
              <a:rPr lang="en-US" b="1" i="0" cap="none" spc="0" dirty="0">
                <a:ln w="6600">
                  <a:solidFill>
                    <a:srgbClr val="7030A0"/>
                  </a:solidFill>
                  <a:prstDash val="solid"/>
                </a:ln>
                <a:solidFill>
                  <a:srgbClr val="0070C0">
                    <a:alpha val="55000"/>
                  </a:srgbClr>
                </a:solidFill>
              </a:rPr>
              <a:t>The AR technology we use </a:t>
            </a:r>
            <a:r>
              <a:rPr lang="tr-TR" b="1" i="0" cap="none" spc="0" dirty="0">
                <a:ln w="6600">
                  <a:solidFill>
                    <a:srgbClr val="7030A0"/>
                  </a:solidFill>
                  <a:prstDash val="solid"/>
                </a:ln>
                <a:solidFill>
                  <a:srgbClr val="0070C0">
                    <a:alpha val="55000"/>
                  </a:srgbClr>
                </a:solidFill>
              </a:rPr>
              <a:t>, </a:t>
            </a:r>
            <a:r>
              <a:rPr lang="en-US" b="1" i="0" cap="none" spc="0" dirty="0">
                <a:ln w="6600">
                  <a:solidFill>
                    <a:srgbClr val="7030A0"/>
                  </a:solidFill>
                  <a:prstDash val="solid"/>
                </a:ln>
                <a:solidFill>
                  <a:srgbClr val="0070C0">
                    <a:alpha val="55000"/>
                  </a:srgbClr>
                </a:solidFill>
              </a:rPr>
              <a:t>allows users to try the products they choose while shopping online. </a:t>
            </a:r>
          </a:p>
          <a:p>
            <a:pPr marL="342900" indent="-228600">
              <a:lnSpc>
                <a:spcPct val="90000"/>
              </a:lnSpc>
              <a:spcAft>
                <a:spcPts val="600"/>
              </a:spcAft>
              <a:buFont typeface="Arial" panose="020B0604020202020204" pitchFamily="34" charset="0"/>
              <a:buChar char="•"/>
            </a:pPr>
            <a:r>
              <a:rPr lang="en-US" b="1" i="0" cap="none" spc="0" dirty="0">
                <a:ln w="6600">
                  <a:solidFill>
                    <a:srgbClr val="7030A0"/>
                  </a:solidFill>
                  <a:prstDash val="solid"/>
                </a:ln>
                <a:solidFill>
                  <a:srgbClr val="0070C0">
                    <a:alpha val="55000"/>
                  </a:srgbClr>
                </a:solidFill>
              </a:rPr>
              <a:t>Thus, the user's worry that the product does not fit the body is eliminated.</a:t>
            </a:r>
            <a:endParaRPr lang="en-US" b="1" cap="none" spc="0" dirty="0">
              <a:ln w="6600">
                <a:solidFill>
                  <a:srgbClr val="7030A0"/>
                </a:solidFill>
                <a:prstDash val="solid"/>
              </a:ln>
              <a:solidFill>
                <a:srgbClr val="0070C0">
                  <a:alpha val="55000"/>
                </a:srgbClr>
              </a:solidFill>
            </a:endParaRPr>
          </a:p>
        </p:txBody>
      </p:sp>
      <p:pic>
        <p:nvPicPr>
          <p:cNvPr id="11" name="Resim 10">
            <a:extLst>
              <a:ext uri="{FF2B5EF4-FFF2-40B4-BE49-F238E27FC236}">
                <a16:creationId xmlns:a16="http://schemas.microsoft.com/office/drawing/2014/main" id="{3379BFAE-ACF4-43EB-9D39-39BF877DF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612" y="1011872"/>
            <a:ext cx="2239185" cy="4832772"/>
          </a:xfrm>
          <a:prstGeom prst="rect">
            <a:avLst/>
          </a:prstGeom>
        </p:spPr>
      </p:pic>
      <p:pic>
        <p:nvPicPr>
          <p:cNvPr id="5" name="Resim 4" descr="metin, ekran, kişi içeren bir resim&#10;&#10;Açıklama otomatik olarak oluşturuldu">
            <a:extLst>
              <a:ext uri="{FF2B5EF4-FFF2-40B4-BE49-F238E27FC236}">
                <a16:creationId xmlns:a16="http://schemas.microsoft.com/office/drawing/2014/main" id="{99B57ADC-81E6-4F19-B2F6-3C212FF0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711" y="1011871"/>
            <a:ext cx="2087877" cy="4855529"/>
          </a:xfrm>
          <a:prstGeom prst="rect">
            <a:avLst/>
          </a:prstGeom>
        </p:spPr>
      </p:pic>
    </p:spTree>
    <p:extLst>
      <p:ext uri="{BB962C8B-B14F-4D97-AF65-F5344CB8AC3E}">
        <p14:creationId xmlns:p14="http://schemas.microsoft.com/office/powerpoint/2010/main" val="270874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etin kutusu 22">
            <a:extLst>
              <a:ext uri="{FF2B5EF4-FFF2-40B4-BE49-F238E27FC236}">
                <a16:creationId xmlns:a16="http://schemas.microsoft.com/office/drawing/2014/main" id="{176603CD-D9E3-422F-9E27-EDB6E8C86FF9}"/>
              </a:ext>
            </a:extLst>
          </p:cNvPr>
          <p:cNvSpPr txBox="1"/>
          <p:nvPr/>
        </p:nvSpPr>
        <p:spPr>
          <a:xfrm>
            <a:off x="612648" y="1078992"/>
            <a:ext cx="6272784" cy="15361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kern="1200" dirty="0">
                <a:ln w="22225">
                  <a:solidFill>
                    <a:srgbClr val="EB7321"/>
                  </a:solidFill>
                  <a:prstDash val="solid"/>
                </a:ln>
                <a:solidFill>
                  <a:schemeClr val="accent2"/>
                </a:solidFill>
                <a:latin typeface="+mj-lt"/>
                <a:ea typeface="+mj-ea"/>
                <a:cs typeface="+mj-cs"/>
              </a:rPr>
              <a:t>Potential Risks </a:t>
            </a:r>
          </a:p>
        </p:txBody>
      </p:sp>
      <p:sp>
        <p:nvSpPr>
          <p:cNvPr id="30" name="Rectangle 29">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Resim 6" descr="metin içeren bir resim&#10;&#10;Açıklama otomatik olarak oluşturuldu">
            <a:extLst>
              <a:ext uri="{FF2B5EF4-FFF2-40B4-BE49-F238E27FC236}">
                <a16:creationId xmlns:a16="http://schemas.microsoft.com/office/drawing/2014/main" id="{8AC94AD6-6E20-4408-83B6-F49269872BC9}"/>
              </a:ext>
            </a:extLst>
          </p:cNvPr>
          <p:cNvPicPr>
            <a:picLocks noChangeAspect="1"/>
          </p:cNvPicPr>
          <p:nvPr/>
        </p:nvPicPr>
        <p:blipFill rotWithShape="1">
          <a:blip r:embed="rId2">
            <a:extLst>
              <a:ext uri="{28A0092B-C50C-407E-A947-70E740481C1C}">
                <a14:useLocalDpi xmlns:a14="http://schemas.microsoft.com/office/drawing/2010/main" val="0"/>
              </a:ext>
            </a:extLst>
          </a:blip>
          <a:srcRect t="2476"/>
          <a:stretch/>
        </p:blipFill>
        <p:spPr>
          <a:xfrm>
            <a:off x="7684008" y="10"/>
            <a:ext cx="4507992" cy="2934576"/>
          </a:xfrm>
          <a:prstGeom prst="rect">
            <a:avLst/>
          </a:prstGeom>
        </p:spPr>
      </p:pic>
      <p:sp>
        <p:nvSpPr>
          <p:cNvPr id="32" name="Rectangle 31">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Resim 4" descr="metin içeren bir resim&#10;&#10;Açıklama otomatik olarak oluşturuldu">
            <a:extLst>
              <a:ext uri="{FF2B5EF4-FFF2-40B4-BE49-F238E27FC236}">
                <a16:creationId xmlns:a16="http://schemas.microsoft.com/office/drawing/2014/main" id="{5560267F-2404-4F80-8DD7-DE2EC30DB88E}"/>
              </a:ext>
            </a:extLst>
          </p:cNvPr>
          <p:cNvPicPr>
            <a:picLocks noChangeAspect="1"/>
          </p:cNvPicPr>
          <p:nvPr/>
        </p:nvPicPr>
        <p:blipFill rotWithShape="1">
          <a:blip r:embed="rId3">
            <a:extLst>
              <a:ext uri="{28A0092B-C50C-407E-A947-70E740481C1C}">
                <a14:useLocalDpi xmlns:a14="http://schemas.microsoft.com/office/drawing/2010/main" val="0"/>
              </a:ext>
            </a:extLst>
          </a:blip>
          <a:srcRect t="13186" r="-2" b="5068"/>
          <a:stretch/>
        </p:blipFill>
        <p:spPr>
          <a:xfrm>
            <a:off x="7684008" y="3172968"/>
            <a:ext cx="4507992" cy="3685032"/>
          </a:xfrm>
          <a:prstGeom prst="rect">
            <a:avLst/>
          </a:prstGeom>
        </p:spPr>
      </p:pic>
      <p:sp>
        <p:nvSpPr>
          <p:cNvPr id="47" name="Metin kutusu 46">
            <a:extLst>
              <a:ext uri="{FF2B5EF4-FFF2-40B4-BE49-F238E27FC236}">
                <a16:creationId xmlns:a16="http://schemas.microsoft.com/office/drawing/2014/main" id="{1825CA14-3EB8-41BC-B3A9-5A532D90CA24}"/>
              </a:ext>
            </a:extLst>
          </p:cNvPr>
          <p:cNvSpPr txBox="1"/>
          <p:nvPr/>
        </p:nvSpPr>
        <p:spPr>
          <a:xfrm>
            <a:off x="682752" y="3351597"/>
            <a:ext cx="6670548" cy="1046440"/>
          </a:xfrm>
          <a:prstGeom prst="rect">
            <a:avLst/>
          </a:prstGeom>
          <a:noFill/>
        </p:spPr>
        <p:txBody>
          <a:bodyPr wrap="square">
            <a:spAutoFit/>
          </a:bodyPr>
          <a:lstStyle/>
          <a:p>
            <a:pPr marL="285750" indent="-285750" algn="ctr">
              <a:buFont typeface="Wingdings" panose="05000000000000000000" pitchFamily="2" charset="2"/>
              <a:buChar char="Ø"/>
            </a:pPr>
            <a:r>
              <a:rPr lang="en-US" sz="2200" b="1" i="0" cap="none" spc="50" dirty="0">
                <a:ln w="9525" cmpd="sng">
                  <a:solidFill>
                    <a:schemeClr val="accent1"/>
                  </a:solidFill>
                  <a:prstDash val="solid"/>
                </a:ln>
                <a:solidFill>
                  <a:srgbClr val="70AD47">
                    <a:tint val="1000"/>
                  </a:srgbClr>
                </a:solidFill>
                <a:effectLst>
                  <a:glow rad="38100">
                    <a:schemeClr val="accent1">
                      <a:alpha val="40000"/>
                    </a:schemeClr>
                  </a:glow>
                </a:effectLst>
              </a:rPr>
              <a:t>Although it provides security well, cyber attacks can be made.</a:t>
            </a:r>
            <a:endParaRPr lang="tr-TR" sz="2200" b="1" i="0"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tr-TR" sz="1800" b="1" i="0"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9" name="Metin kutusu 48">
            <a:extLst>
              <a:ext uri="{FF2B5EF4-FFF2-40B4-BE49-F238E27FC236}">
                <a16:creationId xmlns:a16="http://schemas.microsoft.com/office/drawing/2014/main" id="{39E2E43A-ABA7-40E5-AD4F-48ED636BD435}"/>
              </a:ext>
            </a:extLst>
          </p:cNvPr>
          <p:cNvSpPr txBox="1"/>
          <p:nvPr/>
        </p:nvSpPr>
        <p:spPr>
          <a:xfrm>
            <a:off x="789432" y="4211120"/>
            <a:ext cx="6563868" cy="1046440"/>
          </a:xfrm>
          <a:prstGeom prst="rect">
            <a:avLst/>
          </a:prstGeom>
          <a:noFill/>
        </p:spPr>
        <p:txBody>
          <a:bodyPr wrap="square">
            <a:spAutoFit/>
          </a:bodyPr>
          <a:lstStyle/>
          <a:p>
            <a:pPr marL="285750" indent="-285750">
              <a:buFont typeface="Wingdings" panose="05000000000000000000" pitchFamily="2" charset="2"/>
              <a:buChar char="Ø"/>
            </a:pPr>
            <a:r>
              <a:rPr lang="en-US" sz="2200" b="1" i="0" cap="none" spc="50" dirty="0">
                <a:ln w="9525" cmpd="sng">
                  <a:solidFill>
                    <a:schemeClr val="accent1"/>
                  </a:solidFill>
                  <a:prstDash val="solid"/>
                </a:ln>
                <a:solidFill>
                  <a:srgbClr val="70AD47">
                    <a:tint val="1000"/>
                  </a:srgbClr>
                </a:solidFill>
                <a:effectLst>
                  <a:glow rad="38100">
                    <a:schemeClr val="accent1">
                      <a:alpha val="40000"/>
                    </a:schemeClr>
                  </a:glow>
                </a:effectLst>
              </a:rPr>
              <a:t>If the user does not update the application, the application may become slow and inefficient.  </a:t>
            </a:r>
            <a:endParaRPr lang="tr-TR" sz="2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endParaRPr lang="tr-TR" dirty="0"/>
          </a:p>
        </p:txBody>
      </p:sp>
    </p:spTree>
    <p:extLst>
      <p:ext uri="{BB962C8B-B14F-4D97-AF65-F5344CB8AC3E}">
        <p14:creationId xmlns:p14="http://schemas.microsoft.com/office/powerpoint/2010/main" val="217630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Resim 33" descr="ok içeren bir resim&#10;&#10;Açıklama otomatik olarak oluşturuldu">
            <a:extLst>
              <a:ext uri="{FF2B5EF4-FFF2-40B4-BE49-F238E27FC236}">
                <a16:creationId xmlns:a16="http://schemas.microsoft.com/office/drawing/2014/main" id="{809336E3-9793-4ACB-A4CE-BD76F593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 y="346167"/>
            <a:ext cx="2824793" cy="1588946"/>
          </a:xfrm>
          <a:prstGeom prst="rect">
            <a:avLst/>
          </a:prstGeom>
        </p:spPr>
      </p:pic>
      <p:pic>
        <p:nvPicPr>
          <p:cNvPr id="21" name="Resim 20">
            <a:extLst>
              <a:ext uri="{FF2B5EF4-FFF2-40B4-BE49-F238E27FC236}">
                <a16:creationId xmlns:a16="http://schemas.microsoft.com/office/drawing/2014/main" id="{35CD49A7-500E-4657-9ACB-5312D7927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208" y="561368"/>
            <a:ext cx="3251032" cy="1117542"/>
          </a:xfrm>
          <a:prstGeom prst="rect">
            <a:avLst/>
          </a:prstGeom>
        </p:spPr>
      </p:pic>
      <p:pic>
        <p:nvPicPr>
          <p:cNvPr id="42" name="Resim 41">
            <a:extLst>
              <a:ext uri="{FF2B5EF4-FFF2-40B4-BE49-F238E27FC236}">
                <a16:creationId xmlns:a16="http://schemas.microsoft.com/office/drawing/2014/main" id="{44534A55-CE38-4D65-8A29-8E5676709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106" y="650463"/>
            <a:ext cx="3286884" cy="936762"/>
          </a:xfrm>
          <a:prstGeom prst="rect">
            <a:avLst/>
          </a:prstGeom>
        </p:spPr>
      </p:pic>
      <p:pic>
        <p:nvPicPr>
          <p:cNvPr id="30" name="Resim 29">
            <a:extLst>
              <a:ext uri="{FF2B5EF4-FFF2-40B4-BE49-F238E27FC236}">
                <a16:creationId xmlns:a16="http://schemas.microsoft.com/office/drawing/2014/main" id="{70D30856-23E1-414D-9E2E-38B80FC30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22" y="2639045"/>
            <a:ext cx="3177868" cy="1588934"/>
          </a:xfrm>
          <a:prstGeom prst="rect">
            <a:avLst/>
          </a:prstGeom>
        </p:spPr>
      </p:pic>
      <p:pic>
        <p:nvPicPr>
          <p:cNvPr id="26" name="Resim 25">
            <a:extLst>
              <a:ext uri="{FF2B5EF4-FFF2-40B4-BE49-F238E27FC236}">
                <a16:creationId xmlns:a16="http://schemas.microsoft.com/office/drawing/2014/main" id="{E98D6BA1-99E9-4B09-9B0E-F6FBEE1C6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689" y="5032360"/>
            <a:ext cx="3225770" cy="1379016"/>
          </a:xfrm>
          <a:prstGeom prst="rect">
            <a:avLst/>
          </a:prstGeom>
        </p:spPr>
      </p:pic>
      <p:sp>
        <p:nvSpPr>
          <p:cNvPr id="50" name="Rectangle 4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9" name="İçerik Yer Tutucusu 18">
            <a:extLst>
              <a:ext uri="{FF2B5EF4-FFF2-40B4-BE49-F238E27FC236}">
                <a16:creationId xmlns:a16="http://schemas.microsoft.com/office/drawing/2014/main" id="{0F19616B-3E81-4CE3-B712-A26D1F2F68C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449829" y="3187118"/>
            <a:ext cx="3179408" cy="2774033"/>
          </a:xfrm>
          <a:prstGeom prst="rect">
            <a:avLst/>
          </a:prstGeom>
        </p:spPr>
      </p:pic>
      <p:cxnSp>
        <p:nvCxnSpPr>
          <p:cNvPr id="57" name="Straight Connector 5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44" name="Dikdörtgen 43">
            <a:extLst>
              <a:ext uri="{FF2B5EF4-FFF2-40B4-BE49-F238E27FC236}">
                <a16:creationId xmlns:a16="http://schemas.microsoft.com/office/drawing/2014/main" id="{F0B125BF-80E0-4390-B2C7-8185B55E39AE}"/>
              </a:ext>
            </a:extLst>
          </p:cNvPr>
          <p:cNvSpPr/>
          <p:nvPr/>
        </p:nvSpPr>
        <p:spPr>
          <a:xfrm>
            <a:off x="8012069" y="3766314"/>
            <a:ext cx="4122988" cy="830997"/>
          </a:xfrm>
          <a:prstGeom prst="rect">
            <a:avLst/>
          </a:prstGeom>
          <a:noFill/>
        </p:spPr>
        <p:txBody>
          <a:bodyPr wrap="none" lIns="91440" tIns="45720" rIns="91440" bIns="45720">
            <a:spAutoFit/>
          </a:bodyPr>
          <a:lstStyle/>
          <a:p>
            <a:pPr algn="ctr"/>
            <a:r>
              <a:rPr lang="tr-TR"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TECHNOLOGIES</a:t>
            </a:r>
            <a:endParaRPr lang="tr-TR"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734919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kdörtgen 15">
            <a:extLst>
              <a:ext uri="{FF2B5EF4-FFF2-40B4-BE49-F238E27FC236}">
                <a16:creationId xmlns:a16="http://schemas.microsoft.com/office/drawing/2014/main" id="{20E819D8-43F5-4C2C-8FAB-455CB3C8B611}"/>
              </a:ext>
            </a:extLst>
          </p:cNvPr>
          <p:cNvSpPr/>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cap="none" spc="0" dirty="0">
                <a:ln w="12700">
                  <a:solidFill>
                    <a:srgbClr val="C00000"/>
                  </a:solidFill>
                  <a:prstDash val="solid"/>
                </a:ln>
                <a:solidFill>
                  <a:srgbClr val="FFFFFF"/>
                </a:solidFill>
                <a:effectLst/>
                <a:latin typeface="+mj-lt"/>
                <a:ea typeface="+mj-ea"/>
                <a:cs typeface="+mj-cs"/>
              </a:rPr>
              <a:t>User Interface Design –All Users</a:t>
            </a:r>
          </a:p>
        </p:txBody>
      </p:sp>
      <p:pic>
        <p:nvPicPr>
          <p:cNvPr id="13" name="Resim 12">
            <a:extLst>
              <a:ext uri="{FF2B5EF4-FFF2-40B4-BE49-F238E27FC236}">
                <a16:creationId xmlns:a16="http://schemas.microsoft.com/office/drawing/2014/main" id="{D1BB6D92-A794-48C2-AD40-2A740626C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724" y="307731"/>
            <a:ext cx="1969799" cy="4251366"/>
          </a:xfrm>
          <a:prstGeom prst="rect">
            <a:avLst/>
          </a:prstGeom>
        </p:spPr>
      </p:pic>
      <p:pic>
        <p:nvPicPr>
          <p:cNvPr id="11" name="Resim 10">
            <a:extLst>
              <a:ext uri="{FF2B5EF4-FFF2-40B4-BE49-F238E27FC236}">
                <a16:creationId xmlns:a16="http://schemas.microsoft.com/office/drawing/2014/main" id="{A83C60BD-FA7E-4FAF-8D6E-414A49460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534" y="169444"/>
            <a:ext cx="1994630" cy="4274209"/>
          </a:xfrm>
          <a:prstGeom prst="rect">
            <a:avLst/>
          </a:prstGeom>
        </p:spPr>
      </p:pic>
      <p:cxnSp>
        <p:nvCxnSpPr>
          <p:cNvPr id="56" name="Straight Connector 5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E5844C24-1D01-4F77-A329-1B141B4DF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32" y="192023"/>
            <a:ext cx="1924535" cy="4229052"/>
          </a:xfrm>
          <a:prstGeom prst="rect">
            <a:avLst/>
          </a:prstGeom>
        </p:spPr>
      </p:pic>
      <p:cxnSp>
        <p:nvCxnSpPr>
          <p:cNvPr id="58" name="Straight Connector 5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5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263962D7-77BB-448D-A3E1-9F24E4F72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925" y="307731"/>
            <a:ext cx="1935608" cy="4177572"/>
          </a:xfrm>
          <a:prstGeom prst="rect">
            <a:avLst/>
          </a:prstGeom>
        </p:spPr>
      </p:pic>
      <p:sp>
        <p:nvSpPr>
          <p:cNvPr id="85" name="Rectangle 84">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611BF1A8-10E0-4A6E-A6C5-E49F3869A614}"/>
              </a:ext>
            </a:extLst>
          </p:cNvPr>
          <p:cNvSpPr/>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cap="none" spc="0" dirty="0">
                <a:ln w="22225">
                  <a:solidFill>
                    <a:srgbClr val="C00000"/>
                  </a:solidFill>
                  <a:prstDash val="solid"/>
                </a:ln>
                <a:solidFill>
                  <a:srgbClr val="FFFFFF"/>
                </a:solidFill>
                <a:effectLst/>
                <a:latin typeface="+mj-lt"/>
                <a:ea typeface="+mj-ea"/>
                <a:cs typeface="+mj-cs"/>
              </a:rPr>
              <a:t>User Interface Design-Customer</a:t>
            </a:r>
          </a:p>
        </p:txBody>
      </p:sp>
      <p:pic>
        <p:nvPicPr>
          <p:cNvPr id="3" name="Resim 2">
            <a:extLst>
              <a:ext uri="{FF2B5EF4-FFF2-40B4-BE49-F238E27FC236}">
                <a16:creationId xmlns:a16="http://schemas.microsoft.com/office/drawing/2014/main" id="{A7174FBF-07A2-461D-A938-8A167B6E0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57" y="307731"/>
            <a:ext cx="1945073" cy="4198000"/>
          </a:xfrm>
          <a:prstGeom prst="rect">
            <a:avLst/>
          </a:prstGeom>
        </p:spPr>
      </p:pic>
      <p:pic>
        <p:nvPicPr>
          <p:cNvPr id="6" name="Resim 5" descr="metin içeren bir resim&#10;&#10;Açıklama otomatik olarak oluşturuldu">
            <a:extLst>
              <a:ext uri="{FF2B5EF4-FFF2-40B4-BE49-F238E27FC236}">
                <a16:creationId xmlns:a16="http://schemas.microsoft.com/office/drawing/2014/main" id="{535517DB-5BF7-4294-8629-1654611C6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025" y="307730"/>
            <a:ext cx="1935606" cy="4207839"/>
          </a:xfrm>
          <a:prstGeom prst="rect">
            <a:avLst/>
          </a:prstGeom>
        </p:spPr>
      </p:pic>
      <p:cxnSp>
        <p:nvCxnSpPr>
          <p:cNvPr id="87" name="Straight Connector 86">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407ED160-FE6A-468E-8626-F724E7A38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335" y="330045"/>
            <a:ext cx="1891607" cy="4175685"/>
          </a:xfrm>
          <a:prstGeom prst="rect">
            <a:avLst/>
          </a:prstGeom>
        </p:spPr>
      </p:pic>
      <p:cxnSp>
        <p:nvCxnSpPr>
          <p:cNvPr id="91" name="Straight Connector 90">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78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1CB9AE44-B02A-4678-ACC4-F21A2D765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924" y="307731"/>
            <a:ext cx="1980373" cy="4274187"/>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içeren bir resim&#10;&#10;Açıklama otomatik olarak oluşturuldu">
            <a:extLst>
              <a:ext uri="{FF2B5EF4-FFF2-40B4-BE49-F238E27FC236}">
                <a16:creationId xmlns:a16="http://schemas.microsoft.com/office/drawing/2014/main" id="{1425145A-700D-43E8-A8DE-8D9D3ACB2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361" y="307731"/>
            <a:ext cx="1980381" cy="4274205"/>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Resim 10">
            <a:extLst>
              <a:ext uri="{FF2B5EF4-FFF2-40B4-BE49-F238E27FC236}">
                <a16:creationId xmlns:a16="http://schemas.microsoft.com/office/drawing/2014/main" id="{177EE41A-8683-4F45-A020-CFAED9BA9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334" y="307730"/>
            <a:ext cx="1949961" cy="4208551"/>
          </a:xfrm>
          <a:prstGeom prst="rect">
            <a:avLst/>
          </a:prstGeom>
        </p:spPr>
      </p:pic>
      <p:cxnSp>
        <p:nvCxnSpPr>
          <p:cNvPr id="27"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1" name="Resim 20">
            <a:extLst>
              <a:ext uri="{FF2B5EF4-FFF2-40B4-BE49-F238E27FC236}">
                <a16:creationId xmlns:a16="http://schemas.microsoft.com/office/drawing/2014/main" id="{3CED510B-1E9D-4326-8A54-4E12E14A7DE5}"/>
              </a:ext>
            </a:extLst>
          </p:cNvPr>
          <p:cNvPicPr>
            <a:picLocks noChangeAspect="1"/>
          </p:cNvPicPr>
          <p:nvPr/>
        </p:nvPicPr>
        <p:blipFill>
          <a:blip r:embed="rId5"/>
          <a:stretch>
            <a:fillRect/>
          </a:stretch>
        </p:blipFill>
        <p:spPr>
          <a:xfrm>
            <a:off x="1797947" y="4999581"/>
            <a:ext cx="8596105" cy="621846"/>
          </a:xfrm>
          <a:prstGeom prst="rect">
            <a:avLst/>
          </a:prstGeom>
        </p:spPr>
      </p:pic>
      <p:pic>
        <p:nvPicPr>
          <p:cNvPr id="6" name="Resim 5" descr="metin içeren bir resim&#10;&#10;Açıklama otomatik olarak oluşturuldu">
            <a:extLst>
              <a:ext uri="{FF2B5EF4-FFF2-40B4-BE49-F238E27FC236}">
                <a16:creationId xmlns:a16="http://schemas.microsoft.com/office/drawing/2014/main" id="{0396DA58-856D-42A6-B959-A538F1FE5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17" y="305892"/>
            <a:ext cx="1949960" cy="4274187"/>
          </a:xfrm>
          <a:prstGeom prst="rect">
            <a:avLst/>
          </a:prstGeom>
        </p:spPr>
      </p:pic>
    </p:spTree>
    <p:extLst>
      <p:ext uri="{BB962C8B-B14F-4D97-AF65-F5344CB8AC3E}">
        <p14:creationId xmlns:p14="http://schemas.microsoft.com/office/powerpoint/2010/main" val="3607523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0A897971-D1EF-4486-A6FA-EA5CF533A184}"/>
              </a:ext>
            </a:extLst>
          </p:cNvPr>
          <p:cNvSpPr/>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5400" b="1" cap="none" spc="0" dirty="0">
              <a:ln w="22225">
                <a:solidFill>
                  <a:schemeClr val="accent2"/>
                </a:solidFill>
                <a:prstDash val="solid"/>
              </a:ln>
              <a:solidFill>
                <a:srgbClr val="FFFFFF"/>
              </a:solidFill>
              <a:effectLst/>
              <a:latin typeface="+mj-lt"/>
              <a:ea typeface="+mj-ea"/>
              <a:cs typeface="+mj-cs"/>
            </a:endParaRPr>
          </a:p>
        </p:txBody>
      </p:sp>
      <p:pic>
        <p:nvPicPr>
          <p:cNvPr id="5" name="Resim 4" descr="metin içeren bir resim&#10;&#10;Açıklama otomatik olarak oluşturuldu">
            <a:extLst>
              <a:ext uri="{FF2B5EF4-FFF2-40B4-BE49-F238E27FC236}">
                <a16:creationId xmlns:a16="http://schemas.microsoft.com/office/drawing/2014/main" id="{14184A9D-D500-4421-8514-13393DB9E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725" y="307731"/>
            <a:ext cx="1852238" cy="3997637"/>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9BE076D1-C15F-44FA-AD4D-4A8BE020E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09" y="307731"/>
            <a:ext cx="1865563" cy="3997637"/>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descr="metin içeren bir resim&#10;&#10;Açıklama otomatik olarak oluşturuldu">
            <a:extLst>
              <a:ext uri="{FF2B5EF4-FFF2-40B4-BE49-F238E27FC236}">
                <a16:creationId xmlns:a16="http://schemas.microsoft.com/office/drawing/2014/main" id="{49E6CFA9-D5E5-4030-A856-E85879AE5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226" y="330045"/>
            <a:ext cx="1838913" cy="3997637"/>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Dikdörtgen 21">
            <a:extLst>
              <a:ext uri="{FF2B5EF4-FFF2-40B4-BE49-F238E27FC236}">
                <a16:creationId xmlns:a16="http://schemas.microsoft.com/office/drawing/2014/main" id="{054CFA06-9A68-4881-8BC7-AB05ACEAF6FD}"/>
              </a:ext>
            </a:extLst>
          </p:cNvPr>
          <p:cNvSpPr/>
          <p:nvPr/>
        </p:nvSpPr>
        <p:spPr>
          <a:xfrm>
            <a:off x="1383282" y="4898461"/>
            <a:ext cx="9220346" cy="840230"/>
          </a:xfrm>
          <a:prstGeom prst="rect">
            <a:avLst/>
          </a:prstGeom>
          <a:noFill/>
        </p:spPr>
        <p:txBody>
          <a:bodyPr wrap="none" lIns="91440" tIns="45720" rIns="91440" bIns="45720">
            <a:spAutoFit/>
          </a:bodyPr>
          <a:lstStyle/>
          <a:p>
            <a:pPr algn="ctr">
              <a:lnSpc>
                <a:spcPct val="90000"/>
              </a:lnSpc>
              <a:spcBef>
                <a:spcPct val="0"/>
              </a:spcBef>
              <a:spcAft>
                <a:spcPts val="600"/>
              </a:spcAft>
            </a:pPr>
            <a:r>
              <a:rPr lang="en-US" sz="5400" b="1" cap="none" spc="0" dirty="0">
                <a:ln w="22225">
                  <a:solidFill>
                    <a:srgbClr val="C00000"/>
                  </a:solidFill>
                  <a:prstDash val="solid"/>
                </a:ln>
                <a:solidFill>
                  <a:srgbClr val="FFFFFF"/>
                </a:solidFill>
                <a:effectLst/>
                <a:latin typeface="+mj-lt"/>
                <a:ea typeface="+mj-ea"/>
                <a:cs typeface="+mj-cs"/>
              </a:rPr>
              <a:t>User Interface</a:t>
            </a:r>
            <a:r>
              <a:rPr lang="tr-TR" sz="5400" b="1" cap="none" spc="0" dirty="0">
                <a:ln w="22225">
                  <a:solidFill>
                    <a:srgbClr val="C00000"/>
                  </a:solidFill>
                  <a:prstDash val="solid"/>
                </a:ln>
                <a:solidFill>
                  <a:srgbClr val="FFFFFF"/>
                </a:solidFill>
                <a:effectLst/>
                <a:latin typeface="+mj-lt"/>
                <a:ea typeface="+mj-ea"/>
                <a:cs typeface="+mj-cs"/>
              </a:rPr>
              <a:t> Design - </a:t>
            </a:r>
            <a:r>
              <a:rPr lang="tr-TR" sz="5400" b="1" cap="none" spc="0" dirty="0" err="1">
                <a:ln w="22225">
                  <a:solidFill>
                    <a:srgbClr val="C00000"/>
                  </a:solidFill>
                  <a:prstDash val="solid"/>
                </a:ln>
                <a:solidFill>
                  <a:srgbClr val="FFFFFF"/>
                </a:solidFill>
                <a:effectLst/>
                <a:latin typeface="+mj-lt"/>
                <a:ea typeface="+mj-ea"/>
                <a:cs typeface="+mj-cs"/>
              </a:rPr>
              <a:t>Employee</a:t>
            </a:r>
            <a:endParaRPr lang="en-US" sz="5400" b="1" cap="none" spc="0" dirty="0">
              <a:ln w="22225">
                <a:solidFill>
                  <a:srgbClr val="C00000"/>
                </a:solidFill>
                <a:prstDash val="solid"/>
              </a:ln>
              <a:solidFill>
                <a:srgbClr val="FFFFFF"/>
              </a:solidFill>
              <a:effectLst/>
              <a:latin typeface="+mj-lt"/>
              <a:ea typeface="+mj-ea"/>
              <a:cs typeface="+mj-cs"/>
            </a:endParaRPr>
          </a:p>
        </p:txBody>
      </p:sp>
    </p:spTree>
    <p:extLst>
      <p:ext uri="{BB962C8B-B14F-4D97-AF65-F5344CB8AC3E}">
        <p14:creationId xmlns:p14="http://schemas.microsoft.com/office/powerpoint/2010/main" val="2514186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84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kloti_video ‐ Clipchamp ile yapıldı">
            <a:hlinkClick r:id="" action="ppaction://media"/>
            <a:extLst>
              <a:ext uri="{FF2B5EF4-FFF2-40B4-BE49-F238E27FC236}">
                <a16:creationId xmlns:a16="http://schemas.microsoft.com/office/drawing/2014/main" id="{FC109FA6-996F-4FC0-AA8C-0AE4DF7370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403712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C0CB10D-C9B4-467B-B396-BC4392888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8782"/>
            <a:ext cx="12192000" cy="2617672"/>
          </a:xfrm>
          <a:prstGeom prst="rect">
            <a:avLst/>
          </a:prstGeom>
        </p:spPr>
      </p:pic>
      <p:sp>
        <p:nvSpPr>
          <p:cNvPr id="10" name="Dikdörtgen 9">
            <a:extLst>
              <a:ext uri="{FF2B5EF4-FFF2-40B4-BE49-F238E27FC236}">
                <a16:creationId xmlns:a16="http://schemas.microsoft.com/office/drawing/2014/main" id="{3C421783-F81B-4C95-BB7D-7DE07D64E38C}"/>
              </a:ext>
            </a:extLst>
          </p:cNvPr>
          <p:cNvSpPr/>
          <p:nvPr/>
        </p:nvSpPr>
        <p:spPr>
          <a:xfrm>
            <a:off x="722724" y="156826"/>
            <a:ext cx="3145606" cy="923330"/>
          </a:xfrm>
          <a:prstGeom prst="rect">
            <a:avLst/>
          </a:prstGeom>
          <a:noFill/>
        </p:spPr>
        <p:txBody>
          <a:bodyPr wrap="none" lIns="91440" tIns="45720" rIns="91440" bIns="45720">
            <a:spAutoFit/>
          </a:bodyPr>
          <a:lstStyle/>
          <a:p>
            <a:pPr algn="ctr"/>
            <a:r>
              <a:rPr lang="tr-TR" sz="5400" b="1" cap="none" spc="0" dirty="0" err="1">
                <a:ln w="22225">
                  <a:solidFill>
                    <a:srgbClr val="7030A0"/>
                  </a:solidFill>
                  <a:prstDash val="solid"/>
                </a:ln>
                <a:solidFill>
                  <a:srgbClr val="7030A0"/>
                </a:solidFill>
              </a:rPr>
              <a:t>Work</a:t>
            </a:r>
            <a:r>
              <a:rPr lang="tr-TR" sz="5400" b="1" cap="none" spc="0" dirty="0">
                <a:ln w="22225">
                  <a:solidFill>
                    <a:srgbClr val="7030A0"/>
                  </a:solidFill>
                  <a:prstDash val="solid"/>
                </a:ln>
                <a:solidFill>
                  <a:srgbClr val="7030A0"/>
                </a:solidFill>
              </a:rPr>
              <a:t> Plan</a:t>
            </a:r>
          </a:p>
        </p:txBody>
      </p:sp>
      <p:pic>
        <p:nvPicPr>
          <p:cNvPr id="14" name="Resim 13">
            <a:extLst>
              <a:ext uri="{FF2B5EF4-FFF2-40B4-BE49-F238E27FC236}">
                <a16:creationId xmlns:a16="http://schemas.microsoft.com/office/drawing/2014/main" id="{A34FB150-6C8E-4D22-9597-7F9A117CE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964" y="3818882"/>
            <a:ext cx="5606473" cy="3039118"/>
          </a:xfrm>
          <a:prstGeom prst="rect">
            <a:avLst/>
          </a:prstGeom>
        </p:spPr>
      </p:pic>
    </p:spTree>
    <p:extLst>
      <p:ext uri="{BB962C8B-B14F-4D97-AF65-F5344CB8AC3E}">
        <p14:creationId xmlns:p14="http://schemas.microsoft.com/office/powerpoint/2010/main" val="109929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8CF0DC-D23A-4CA2-8463-27F89928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8A381C4-0C0D-491F-90D8-63CF760B4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çerik Yer Tutucusu 8">
            <a:extLst>
              <a:ext uri="{FF2B5EF4-FFF2-40B4-BE49-F238E27FC236}">
                <a16:creationId xmlns:a16="http://schemas.microsoft.com/office/drawing/2014/main" id="{468BD6F9-2CE2-49A9-804F-2B16130524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585" y="4643724"/>
            <a:ext cx="4717791" cy="2104996"/>
          </a:xfrm>
        </p:spPr>
      </p:pic>
      <p:sp>
        <p:nvSpPr>
          <p:cNvPr id="10" name="Dikdörtgen 9">
            <a:extLst>
              <a:ext uri="{FF2B5EF4-FFF2-40B4-BE49-F238E27FC236}">
                <a16:creationId xmlns:a16="http://schemas.microsoft.com/office/drawing/2014/main" id="{48ADAD9F-A1C4-4D18-A313-B51A94356D7C}"/>
              </a:ext>
            </a:extLst>
          </p:cNvPr>
          <p:cNvSpPr/>
          <p:nvPr/>
        </p:nvSpPr>
        <p:spPr>
          <a:xfrm>
            <a:off x="3190236" y="0"/>
            <a:ext cx="581152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tr-TR" sz="5400" b="1" dirty="0">
                <a:ln/>
                <a:solidFill>
                  <a:schemeClr val="accent1">
                    <a:lumMod val="75000"/>
                  </a:schemeClr>
                </a:solidFill>
              </a:rPr>
              <a:t>PROJECT MEMBERS</a:t>
            </a:r>
          </a:p>
        </p:txBody>
      </p:sp>
      <p:pic>
        <p:nvPicPr>
          <p:cNvPr id="19" name="Resim 18" descr="kişi, poz içeren bir resim&#10;&#10;Açıklama otomatik olarak oluşturuldu">
            <a:extLst>
              <a:ext uri="{FF2B5EF4-FFF2-40B4-BE49-F238E27FC236}">
                <a16:creationId xmlns:a16="http://schemas.microsoft.com/office/drawing/2014/main" id="{64A34CAF-5FCE-4BE6-89A2-96EB06A13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76" y="1032088"/>
            <a:ext cx="1611732" cy="22424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 name="Resim 22" descr="metin, duvar, iç mekan, dik içeren bir resim&#10;&#10;Açıklama otomatik olarak oluşturuldu">
            <a:extLst>
              <a:ext uri="{FF2B5EF4-FFF2-40B4-BE49-F238E27FC236}">
                <a16:creationId xmlns:a16="http://schemas.microsoft.com/office/drawing/2014/main" id="{B3C0B99C-EBF2-4A9B-8921-37D3DDAB7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429" y="1032088"/>
            <a:ext cx="2043519" cy="22424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6" name="Dikdörtgen 25">
            <a:extLst>
              <a:ext uri="{FF2B5EF4-FFF2-40B4-BE49-F238E27FC236}">
                <a16:creationId xmlns:a16="http://schemas.microsoft.com/office/drawing/2014/main" id="{E39512F8-CB85-46D7-BF55-3C524778AAEE}"/>
              </a:ext>
            </a:extLst>
          </p:cNvPr>
          <p:cNvSpPr/>
          <p:nvPr/>
        </p:nvSpPr>
        <p:spPr>
          <a:xfrm>
            <a:off x="5016098" y="3374334"/>
            <a:ext cx="1896288" cy="600164"/>
          </a:xfrm>
          <a:prstGeom prst="rect">
            <a:avLst/>
          </a:prstGeom>
          <a:noFill/>
        </p:spPr>
        <p:txBody>
          <a:bodyPr wrap="none" lIns="91440" tIns="45720" rIns="91440" bIns="45720">
            <a:spAutoFit/>
          </a:bodyPr>
          <a:lstStyle/>
          <a:p>
            <a:pPr algn="ctr"/>
            <a:r>
              <a:rPr lang="tr-TR" sz="3300" b="1" dirty="0">
                <a:ln w="22225">
                  <a:solidFill>
                    <a:schemeClr val="accent2"/>
                  </a:solidFill>
                  <a:prstDash val="solid"/>
                </a:ln>
                <a:solidFill>
                  <a:schemeClr val="accent2">
                    <a:lumMod val="40000"/>
                    <a:lumOff val="60000"/>
                  </a:schemeClr>
                </a:solidFill>
              </a:rPr>
              <a:t>Laçin BOZ</a:t>
            </a:r>
          </a:p>
        </p:txBody>
      </p:sp>
      <p:sp>
        <p:nvSpPr>
          <p:cNvPr id="27" name="Dikdörtgen 26">
            <a:extLst>
              <a:ext uri="{FF2B5EF4-FFF2-40B4-BE49-F238E27FC236}">
                <a16:creationId xmlns:a16="http://schemas.microsoft.com/office/drawing/2014/main" id="{BF559B2B-2000-44AF-A70F-EF41D3EFD7CA}"/>
              </a:ext>
            </a:extLst>
          </p:cNvPr>
          <p:cNvSpPr/>
          <p:nvPr/>
        </p:nvSpPr>
        <p:spPr>
          <a:xfrm>
            <a:off x="977727" y="3374333"/>
            <a:ext cx="3202928" cy="584775"/>
          </a:xfrm>
          <a:prstGeom prst="rect">
            <a:avLst/>
          </a:prstGeom>
          <a:noFill/>
        </p:spPr>
        <p:txBody>
          <a:bodyPr wrap="none" lIns="91440" tIns="45720" rIns="91440" bIns="45720">
            <a:spAutoFit/>
          </a:bodyPr>
          <a:lstStyle/>
          <a:p>
            <a:pPr algn="ctr"/>
            <a:r>
              <a:rPr lang="tr-TR" sz="3200" b="1" dirty="0">
                <a:ln w="22225">
                  <a:solidFill>
                    <a:schemeClr val="accent2"/>
                  </a:solidFill>
                  <a:prstDash val="solid"/>
                </a:ln>
                <a:solidFill>
                  <a:schemeClr val="accent2">
                    <a:lumMod val="40000"/>
                    <a:lumOff val="60000"/>
                  </a:schemeClr>
                </a:solidFill>
              </a:rPr>
              <a:t>Oğuzhan TARHAN</a:t>
            </a:r>
          </a:p>
        </p:txBody>
      </p:sp>
      <p:sp>
        <p:nvSpPr>
          <p:cNvPr id="28" name="Dikdörtgen 27">
            <a:extLst>
              <a:ext uri="{FF2B5EF4-FFF2-40B4-BE49-F238E27FC236}">
                <a16:creationId xmlns:a16="http://schemas.microsoft.com/office/drawing/2014/main" id="{97CCF48A-8BB9-4A16-B518-31C031187DA4}"/>
              </a:ext>
            </a:extLst>
          </p:cNvPr>
          <p:cNvSpPr/>
          <p:nvPr/>
        </p:nvSpPr>
        <p:spPr>
          <a:xfrm>
            <a:off x="8198346" y="3367501"/>
            <a:ext cx="2680542" cy="584775"/>
          </a:xfrm>
          <a:prstGeom prst="rect">
            <a:avLst/>
          </a:prstGeom>
          <a:noFill/>
        </p:spPr>
        <p:txBody>
          <a:bodyPr wrap="none" lIns="91440" tIns="45720" rIns="91440" bIns="45720">
            <a:spAutoFit/>
          </a:bodyPr>
          <a:lstStyle/>
          <a:p>
            <a:pPr algn="ctr"/>
            <a:r>
              <a:rPr lang="tr-TR" sz="3200" b="1" dirty="0">
                <a:ln w="22225">
                  <a:solidFill>
                    <a:schemeClr val="accent2"/>
                  </a:solidFill>
                  <a:prstDash val="solid"/>
                </a:ln>
                <a:solidFill>
                  <a:schemeClr val="accent2">
                    <a:lumMod val="40000"/>
                    <a:lumOff val="60000"/>
                  </a:schemeClr>
                </a:solidFill>
              </a:rPr>
              <a:t>Cemre ÖZMEN</a:t>
            </a:r>
          </a:p>
        </p:txBody>
      </p:sp>
      <p:sp>
        <p:nvSpPr>
          <p:cNvPr id="30" name="Dikdörtgen 29">
            <a:extLst>
              <a:ext uri="{FF2B5EF4-FFF2-40B4-BE49-F238E27FC236}">
                <a16:creationId xmlns:a16="http://schemas.microsoft.com/office/drawing/2014/main" id="{A7374B39-2349-46A3-B2CB-ADA4C938DA97}"/>
              </a:ext>
            </a:extLst>
          </p:cNvPr>
          <p:cNvSpPr/>
          <p:nvPr/>
        </p:nvSpPr>
        <p:spPr>
          <a:xfrm>
            <a:off x="1384982" y="3848756"/>
            <a:ext cx="2142263" cy="461665"/>
          </a:xfrm>
          <a:prstGeom prst="rect">
            <a:avLst/>
          </a:prstGeom>
          <a:noFill/>
        </p:spPr>
        <p:txBody>
          <a:bodyPr wrap="square" lIns="91440" tIns="45720" rIns="91440" bIns="45720">
            <a:spAutoFit/>
          </a:bodyPr>
          <a:lstStyle/>
          <a:p>
            <a:pPr algn="ctr"/>
            <a:r>
              <a:rPr lang="tr-TR" sz="2400" b="1" cap="none" spc="0" dirty="0">
                <a:ln w="22225">
                  <a:solidFill>
                    <a:schemeClr val="accent2"/>
                  </a:solidFill>
                  <a:prstDash val="solid"/>
                </a:ln>
                <a:solidFill>
                  <a:schemeClr val="accent2">
                    <a:lumMod val="40000"/>
                    <a:lumOff val="60000"/>
                  </a:schemeClr>
                </a:solidFill>
                <a:effectLst/>
              </a:rPr>
              <a:t>201711062</a:t>
            </a:r>
          </a:p>
        </p:txBody>
      </p:sp>
      <p:sp>
        <p:nvSpPr>
          <p:cNvPr id="31" name="Dikdörtgen 30">
            <a:extLst>
              <a:ext uri="{FF2B5EF4-FFF2-40B4-BE49-F238E27FC236}">
                <a16:creationId xmlns:a16="http://schemas.microsoft.com/office/drawing/2014/main" id="{3FD23C40-21D9-4CAD-81A8-894EE81EB5E4}"/>
              </a:ext>
            </a:extLst>
          </p:cNvPr>
          <p:cNvSpPr/>
          <p:nvPr/>
        </p:nvSpPr>
        <p:spPr>
          <a:xfrm>
            <a:off x="4893110" y="3848756"/>
            <a:ext cx="2142263" cy="461665"/>
          </a:xfrm>
          <a:prstGeom prst="rect">
            <a:avLst/>
          </a:prstGeom>
          <a:noFill/>
        </p:spPr>
        <p:txBody>
          <a:bodyPr wrap="square" lIns="91440" tIns="45720" rIns="91440" bIns="45720">
            <a:spAutoFit/>
          </a:bodyPr>
          <a:lstStyle/>
          <a:p>
            <a:pPr algn="ctr"/>
            <a:r>
              <a:rPr lang="tr-TR" sz="2400" b="1" cap="none" spc="0" dirty="0">
                <a:ln w="22225">
                  <a:solidFill>
                    <a:schemeClr val="accent2"/>
                  </a:solidFill>
                  <a:prstDash val="solid"/>
                </a:ln>
                <a:solidFill>
                  <a:schemeClr val="accent2">
                    <a:lumMod val="40000"/>
                    <a:lumOff val="60000"/>
                  </a:schemeClr>
                </a:solidFill>
                <a:effectLst/>
              </a:rPr>
              <a:t>201811014</a:t>
            </a:r>
          </a:p>
        </p:txBody>
      </p:sp>
      <p:sp>
        <p:nvSpPr>
          <p:cNvPr id="32" name="Dikdörtgen 31">
            <a:extLst>
              <a:ext uri="{FF2B5EF4-FFF2-40B4-BE49-F238E27FC236}">
                <a16:creationId xmlns:a16="http://schemas.microsoft.com/office/drawing/2014/main" id="{814C27CA-16B7-4875-B23D-48E6D027E943}"/>
              </a:ext>
            </a:extLst>
          </p:cNvPr>
          <p:cNvSpPr/>
          <p:nvPr/>
        </p:nvSpPr>
        <p:spPr>
          <a:xfrm>
            <a:off x="8403903" y="3829166"/>
            <a:ext cx="2142263" cy="461665"/>
          </a:xfrm>
          <a:prstGeom prst="rect">
            <a:avLst/>
          </a:prstGeom>
          <a:noFill/>
        </p:spPr>
        <p:txBody>
          <a:bodyPr wrap="square" lIns="91440" tIns="45720" rIns="91440" bIns="45720">
            <a:spAutoFit/>
          </a:bodyPr>
          <a:lstStyle/>
          <a:p>
            <a:pPr algn="ctr"/>
            <a:r>
              <a:rPr lang="tr-TR" sz="2400" b="1" cap="none" spc="0" dirty="0">
                <a:ln w="22225">
                  <a:solidFill>
                    <a:schemeClr val="accent2"/>
                  </a:solidFill>
                  <a:prstDash val="solid"/>
                </a:ln>
                <a:solidFill>
                  <a:schemeClr val="accent2">
                    <a:lumMod val="40000"/>
                    <a:lumOff val="60000"/>
                  </a:schemeClr>
                </a:solidFill>
                <a:effectLst/>
              </a:rPr>
              <a:t>201711053</a:t>
            </a:r>
          </a:p>
        </p:txBody>
      </p:sp>
      <p:pic>
        <p:nvPicPr>
          <p:cNvPr id="34" name="Resim 33" descr="kişi, kadın, iç mekan, kıyafet içeren bir resim&#10;&#10;Açıklama otomatik olarak oluşturuldu">
            <a:extLst>
              <a:ext uri="{FF2B5EF4-FFF2-40B4-BE49-F238E27FC236}">
                <a16:creationId xmlns:a16="http://schemas.microsoft.com/office/drawing/2014/main" id="{EA05C10B-33DF-4884-869E-C6E92A409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005" y="1032088"/>
            <a:ext cx="1487640" cy="22424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1113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03CEEDF-718E-4320-9C60-BD0A28EE9183}"/>
              </a:ext>
            </a:extLst>
          </p:cNvPr>
          <p:cNvSpPr>
            <a:spLocks noGrp="1"/>
          </p:cNvSpPr>
          <p:nvPr>
            <p:ph idx="1"/>
          </p:nvPr>
        </p:nvSpPr>
        <p:spPr/>
        <p:txBody>
          <a:bodyPr/>
          <a:lstStyle/>
          <a:p>
            <a:r>
              <a:rPr lang="en-US" b="1" dirty="0">
                <a:solidFill>
                  <a:srgbClr val="018E92"/>
                </a:solidFill>
              </a:rPr>
              <a:t>As a result, we will be able to shop more efficiently because this app uses the  AR technology we developed by examining some shopping applications and because it provides fast delivery.</a:t>
            </a:r>
          </a:p>
          <a:p>
            <a:r>
              <a:rPr lang="en-US" b="1" dirty="0">
                <a:solidFill>
                  <a:srgbClr val="018E92"/>
                </a:solidFill>
              </a:rPr>
              <a:t>In addition, this application will appeal to many people because it can work on operating systems such as IOS and Android</a:t>
            </a:r>
            <a:r>
              <a:rPr lang="tr-TR" b="1" dirty="0">
                <a:solidFill>
                  <a:srgbClr val="018E92"/>
                </a:solidFill>
              </a:rPr>
              <a:t>.</a:t>
            </a:r>
          </a:p>
        </p:txBody>
      </p:sp>
      <p:sp>
        <p:nvSpPr>
          <p:cNvPr id="4" name="Dikdörtgen 3">
            <a:extLst>
              <a:ext uri="{FF2B5EF4-FFF2-40B4-BE49-F238E27FC236}">
                <a16:creationId xmlns:a16="http://schemas.microsoft.com/office/drawing/2014/main" id="{0A19ABD7-C192-47BA-8E64-8C10D53E814F}"/>
              </a:ext>
            </a:extLst>
          </p:cNvPr>
          <p:cNvSpPr/>
          <p:nvPr/>
        </p:nvSpPr>
        <p:spPr>
          <a:xfrm>
            <a:off x="1075210" y="219372"/>
            <a:ext cx="3316935" cy="923330"/>
          </a:xfrm>
          <a:prstGeom prst="rect">
            <a:avLst/>
          </a:prstGeom>
          <a:noFill/>
        </p:spPr>
        <p:txBody>
          <a:bodyPr wrap="none" lIns="91440" tIns="45720" rIns="91440" bIns="45720">
            <a:spAutoFit/>
          </a:bodyPr>
          <a:lstStyle/>
          <a:p>
            <a:pPr algn="ctr"/>
            <a:r>
              <a:rPr lang="tr-TR"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tr-T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484961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çerik Yer Tutucusu 16">
            <a:extLst>
              <a:ext uri="{FF2B5EF4-FFF2-40B4-BE49-F238E27FC236}">
                <a16:creationId xmlns:a16="http://schemas.microsoft.com/office/drawing/2014/main" id="{A3AE9CAA-D776-4A06-B6A0-C8D61FF42FD0}"/>
              </a:ext>
            </a:extLst>
          </p:cNvPr>
          <p:cNvPicPr>
            <a:picLocks noChangeAspect="1"/>
          </p:cNvPicPr>
          <p:nvPr/>
        </p:nvPicPr>
        <p:blipFill rotWithShape="1">
          <a:blip r:embed="rId2">
            <a:extLst>
              <a:ext uri="{28A0092B-C50C-407E-A947-70E740481C1C}">
                <a14:useLocalDpi xmlns:a14="http://schemas.microsoft.com/office/drawing/2010/main" val="0"/>
              </a:ext>
            </a:extLst>
          </a:blip>
          <a:srcRect l="62150" r="529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5" name="İçerik Yer Tutucusu 44">
            <a:extLst>
              <a:ext uri="{FF2B5EF4-FFF2-40B4-BE49-F238E27FC236}">
                <a16:creationId xmlns:a16="http://schemas.microsoft.com/office/drawing/2014/main" id="{26E1ED5E-D1EE-4E2C-9C72-AA68E8A94645}"/>
              </a:ext>
            </a:extLst>
          </p:cNvPr>
          <p:cNvSpPr>
            <a:spLocks noGrp="1"/>
          </p:cNvSpPr>
          <p:nvPr>
            <p:ph idx="1"/>
          </p:nvPr>
        </p:nvSpPr>
        <p:spPr>
          <a:xfrm>
            <a:off x="6543674" y="1142702"/>
            <a:ext cx="4810125" cy="5034261"/>
          </a:xfrm>
        </p:spPr>
        <p:txBody>
          <a:bodyPr>
            <a:normAutofit fontScale="92500"/>
          </a:bodyPr>
          <a:lstStyle/>
          <a:p>
            <a:r>
              <a:rPr lang="tr-TR" sz="1600" i="0" strike="noStrike" dirty="0">
                <a:effectLst/>
              </a:rPr>
              <a:t>https://tr.wikipedia.org/wiki/Trendyol#:~:text=Trendyol%2C%202010%27da%20modayı%20herkes,bir%20alışveriş%20sitesi%20olarak%20kuruldu.&amp;text=Moda%2C%20elektronik%2C%20ev%20ve%20mobilya,milyondan%20fazla%20paketi%20müşterilerine%20ulaştırıyor</a:t>
            </a:r>
          </a:p>
          <a:p>
            <a:r>
              <a:rPr lang="tr-TR" sz="1600" i="0" strike="noStrike" dirty="0">
                <a:effectLst/>
              </a:rPr>
              <a:t>https://www.adcn.nl/archives/ikea-place#:~:text=IKEA%20Place%20lets%20you%20confidently,the%20latest%20augmented%20reality%20technology</a:t>
            </a:r>
          </a:p>
          <a:p>
            <a:r>
              <a:rPr lang="tr-TR" sz="1600" i="0" strike="noStrike" dirty="0">
                <a:effectLst/>
              </a:rPr>
              <a:t>https://www.aboutamazon.co.uk/uk-investment/our-mission#:~:text=Our%20mission%20is%20to%20continually,creators%20to%20maximise%20their%20success.&amp;text=We%20aim%20to%20be%20Earth%27s%20most%20customer%20centric%20company.,-Our%20mission%20is</a:t>
            </a:r>
          </a:p>
          <a:p>
            <a:r>
              <a:rPr lang="tr-TR" sz="1600" i="0" strike="noStrike" dirty="0">
                <a:effectLst/>
              </a:rPr>
              <a:t>https://www.pazarlamasyon.com/ilklerin-uygulamasi-getirinhikayesi#:~:text=Getir%27in%20en%20büyük%20amacı,Getir%27in%20önemli%20bir%20hizmet</a:t>
            </a:r>
            <a:r>
              <a:rPr lang="tr-TR" sz="1600" i="0" dirty="0">
                <a:solidFill>
                  <a:srgbClr val="DCDDDE"/>
                </a:solidFill>
                <a:effectLst/>
              </a:rPr>
              <a:t>.</a:t>
            </a:r>
            <a:endParaRPr lang="tr-TR" sz="1600" dirty="0">
              <a:solidFill>
                <a:srgbClr val="DCDDDE"/>
              </a:solidFill>
            </a:endParaRPr>
          </a:p>
          <a:p>
            <a:endParaRPr lang="tr-TR" sz="1050" b="0" i="0" dirty="0">
              <a:solidFill>
                <a:srgbClr val="DCDDDE"/>
              </a:solidFill>
              <a:effectLst/>
              <a:latin typeface="Whitney"/>
            </a:endParaRPr>
          </a:p>
          <a:p>
            <a:pPr marL="0" indent="0">
              <a:buNone/>
            </a:pPr>
            <a:endParaRPr lang="tr-TR" sz="1050" b="0" i="0" dirty="0">
              <a:solidFill>
                <a:srgbClr val="DCDDDE"/>
              </a:solidFill>
              <a:effectLst/>
              <a:latin typeface="Whitney"/>
            </a:endParaRPr>
          </a:p>
          <a:p>
            <a:r>
              <a:rPr lang="tr-TR" sz="1400" b="0" i="0" dirty="0">
                <a:solidFill>
                  <a:srgbClr val="DCDDDE"/>
                </a:solidFill>
                <a:effectLst/>
              </a:rPr>
              <a:t>.</a:t>
            </a:r>
            <a:endParaRPr lang="tr-TR" sz="1400" dirty="0"/>
          </a:p>
        </p:txBody>
      </p:sp>
      <p:sp>
        <p:nvSpPr>
          <p:cNvPr id="2" name="Dikdörtgen 1">
            <a:extLst>
              <a:ext uri="{FF2B5EF4-FFF2-40B4-BE49-F238E27FC236}">
                <a16:creationId xmlns:a16="http://schemas.microsoft.com/office/drawing/2014/main" id="{581452B5-4411-4480-95DB-333CD9DA4BE9}"/>
              </a:ext>
            </a:extLst>
          </p:cNvPr>
          <p:cNvSpPr/>
          <p:nvPr/>
        </p:nvSpPr>
        <p:spPr>
          <a:xfrm>
            <a:off x="6402732" y="219372"/>
            <a:ext cx="3334695" cy="923330"/>
          </a:xfrm>
          <a:prstGeom prst="rect">
            <a:avLst/>
          </a:prstGeom>
          <a:noFill/>
        </p:spPr>
        <p:txBody>
          <a:bodyPr wrap="none" lIns="91440" tIns="45720" rIns="91440" bIns="45720">
            <a:spAutoFit/>
          </a:bodyPr>
          <a:lstStyle/>
          <a:p>
            <a:pPr algn="ctr"/>
            <a:r>
              <a:rPr lang="tr-TR"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References</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48121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ikdörtgen 3">
            <a:extLst>
              <a:ext uri="{FF2B5EF4-FFF2-40B4-BE49-F238E27FC236}">
                <a16:creationId xmlns:a16="http://schemas.microsoft.com/office/drawing/2014/main" id="{44CE0DF9-13C7-430D-A66C-F759CBF73460}"/>
              </a:ext>
            </a:extLst>
          </p:cNvPr>
          <p:cNvSpPr/>
          <p:nvPr/>
        </p:nvSpPr>
        <p:spPr>
          <a:xfrm>
            <a:off x="3204642" y="2353641"/>
            <a:ext cx="5782716" cy="2150719"/>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cap="none" spc="0" dirty="0">
                <a:ln w="12700">
                  <a:solidFill>
                    <a:schemeClr val="accent1"/>
                  </a:solidFill>
                  <a:prstDash val="solid"/>
                </a:ln>
                <a:solidFill>
                  <a:srgbClr val="080808"/>
                </a:solidFill>
                <a:effectLst>
                  <a:outerShdw dist="38100" dir="2640000" algn="bl" rotWithShape="0">
                    <a:schemeClr val="accent1"/>
                  </a:outerShdw>
                </a:effectLst>
                <a:latin typeface="+mj-lt"/>
                <a:ea typeface="+mj-ea"/>
                <a:cs typeface="+mj-cs"/>
              </a:rPr>
              <a:t>THANK YOU FOR LISTENING</a:t>
            </a:r>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078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36D2CC-73A0-48C8-AE36-6BB120F2A2F4}"/>
              </a:ext>
            </a:extLst>
          </p:cNvPr>
          <p:cNvSpPr>
            <a:spLocks noGrp="1"/>
          </p:cNvSpPr>
          <p:nvPr>
            <p:ph type="title"/>
          </p:nvPr>
        </p:nvSpPr>
        <p:spPr>
          <a:xfrm>
            <a:off x="7609023" y="161464"/>
            <a:ext cx="2619984" cy="1325563"/>
          </a:xfrm>
        </p:spPr>
        <p:txBody>
          <a:bodyPr>
            <a:normAutofit/>
          </a:bodyPr>
          <a:lstStyle/>
          <a:p>
            <a:r>
              <a:rPr lang="tr-TR" b="1" u="sng" dirty="0">
                <a:ln w="6600">
                  <a:solidFill>
                    <a:schemeClr val="accent2"/>
                  </a:solidFill>
                  <a:prstDash val="solid"/>
                </a:ln>
                <a:solidFill>
                  <a:schemeClr val="accent2">
                    <a:lumMod val="60000"/>
                    <a:lumOff val="40000"/>
                  </a:schemeClr>
                </a:solidFill>
                <a:effectLst>
                  <a:outerShdw dist="38100" dir="2700000" algn="tl" rotWithShape="0">
                    <a:schemeClr val="accent2"/>
                  </a:outerShdw>
                </a:effectLst>
              </a:rPr>
              <a:t>CONTENTS</a:t>
            </a:r>
          </a:p>
        </p:txBody>
      </p:sp>
      <p:sp>
        <p:nvSpPr>
          <p:cNvPr id="24" name="Freeform: Shape 12">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çerik Yer Tutucusu 4">
            <a:extLst>
              <a:ext uri="{FF2B5EF4-FFF2-40B4-BE49-F238E27FC236}">
                <a16:creationId xmlns:a16="http://schemas.microsoft.com/office/drawing/2014/main" id="{E2EFA9C3-2C56-4F45-A953-CA98DDD3E672}"/>
              </a:ext>
            </a:extLst>
          </p:cNvPr>
          <p:cNvPicPr>
            <a:picLocks noChangeAspect="1"/>
          </p:cNvPicPr>
          <p:nvPr/>
        </p:nvPicPr>
        <p:blipFill rotWithShape="1">
          <a:blip r:embed="rId2">
            <a:extLst>
              <a:ext uri="{28A0092B-C50C-407E-A947-70E740481C1C}">
                <a14:useLocalDpi xmlns:a14="http://schemas.microsoft.com/office/drawing/2010/main" val="0"/>
              </a:ext>
            </a:extLst>
          </a:blip>
          <a:srcRect l="7916" r="9743" b="-2"/>
          <a:stretch/>
        </p:blipFill>
        <p:spPr>
          <a:xfrm>
            <a:off x="0" y="0"/>
            <a:ext cx="6095999" cy="5182381"/>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8" name="İçerik Yer Tutucusu 7">
            <a:extLst>
              <a:ext uri="{FF2B5EF4-FFF2-40B4-BE49-F238E27FC236}">
                <a16:creationId xmlns:a16="http://schemas.microsoft.com/office/drawing/2014/main" id="{97CBBC6D-2B32-4B3C-B57F-E70A6A37947E}"/>
              </a:ext>
            </a:extLst>
          </p:cNvPr>
          <p:cNvSpPr>
            <a:spLocks noGrp="1"/>
          </p:cNvSpPr>
          <p:nvPr>
            <p:ph idx="1"/>
          </p:nvPr>
        </p:nvSpPr>
        <p:spPr>
          <a:xfrm>
            <a:off x="6298251" y="1291142"/>
            <a:ext cx="5534113" cy="4834546"/>
          </a:xfrm>
          <a:effectLst>
            <a:outerShdw blurRad="50800" dist="50800" dir="5400000" algn="ctr" rotWithShape="0">
              <a:schemeClr val="tx1">
                <a:alpha val="0"/>
              </a:schemeClr>
            </a:outerShdw>
          </a:effectLst>
        </p:spPr>
        <p:txBody>
          <a:bodyPr>
            <a:normAutofit fontScale="92500" lnSpcReduction="20000"/>
          </a:bodyPr>
          <a:lstStyle/>
          <a:p>
            <a:pPr>
              <a:buFont typeface="Wingdings" panose="05000000000000000000" pitchFamily="2" charset="2"/>
              <a:buChar char="v"/>
            </a:pPr>
            <a:r>
              <a:rPr lang="tr-TR" dirty="0">
                <a:solidFill>
                  <a:srgbClr val="EB7321"/>
                </a:solidFill>
              </a:rPr>
              <a:t>Problem</a:t>
            </a:r>
          </a:p>
          <a:p>
            <a:pPr>
              <a:buFont typeface="Wingdings" panose="05000000000000000000" pitchFamily="2" charset="2"/>
              <a:buChar char="v"/>
            </a:pPr>
            <a:r>
              <a:rPr lang="tr-TR" dirty="0" err="1">
                <a:solidFill>
                  <a:srgbClr val="EB7321"/>
                </a:solidFill>
              </a:rPr>
              <a:t>What</a:t>
            </a:r>
            <a:r>
              <a:rPr lang="tr-TR" dirty="0">
                <a:solidFill>
                  <a:srgbClr val="EB7321"/>
                </a:solidFill>
              </a:rPr>
              <a:t> is </a:t>
            </a:r>
            <a:r>
              <a:rPr lang="tr-TR" dirty="0" err="1">
                <a:solidFill>
                  <a:srgbClr val="EB7321"/>
                </a:solidFill>
              </a:rPr>
              <a:t>Kloti</a:t>
            </a:r>
            <a:r>
              <a:rPr lang="tr-TR" dirty="0">
                <a:solidFill>
                  <a:srgbClr val="EB7321"/>
                </a:solidFill>
              </a:rPr>
              <a:t>?</a:t>
            </a:r>
          </a:p>
          <a:p>
            <a:pPr>
              <a:buFont typeface="Wingdings" panose="05000000000000000000" pitchFamily="2" charset="2"/>
              <a:buChar char="v"/>
            </a:pPr>
            <a:r>
              <a:rPr lang="tr-TR" dirty="0" err="1">
                <a:solidFill>
                  <a:srgbClr val="EB7321"/>
                </a:solidFill>
              </a:rPr>
              <a:t>Why</a:t>
            </a:r>
            <a:r>
              <a:rPr lang="tr-TR" dirty="0">
                <a:solidFill>
                  <a:srgbClr val="EB7321"/>
                </a:solidFill>
              </a:rPr>
              <a:t> </a:t>
            </a:r>
            <a:r>
              <a:rPr lang="tr-TR" dirty="0" err="1">
                <a:solidFill>
                  <a:srgbClr val="EB7321"/>
                </a:solidFill>
              </a:rPr>
              <a:t>Kloti</a:t>
            </a:r>
            <a:r>
              <a:rPr lang="tr-TR" dirty="0">
                <a:solidFill>
                  <a:srgbClr val="EB7321"/>
                </a:solidFill>
              </a:rPr>
              <a:t> is </a:t>
            </a:r>
            <a:r>
              <a:rPr lang="tr-TR" dirty="0" err="1">
                <a:solidFill>
                  <a:srgbClr val="EB7321"/>
                </a:solidFill>
              </a:rPr>
              <a:t>necessary</a:t>
            </a:r>
            <a:r>
              <a:rPr lang="tr-TR" dirty="0">
                <a:solidFill>
                  <a:srgbClr val="EB7321"/>
                </a:solidFill>
              </a:rPr>
              <a:t>?</a:t>
            </a:r>
          </a:p>
          <a:p>
            <a:pPr>
              <a:buFont typeface="Wingdings" panose="05000000000000000000" pitchFamily="2" charset="2"/>
              <a:buChar char="v"/>
            </a:pPr>
            <a:r>
              <a:rPr lang="tr-TR" dirty="0" err="1">
                <a:solidFill>
                  <a:srgbClr val="EB7321"/>
                </a:solidFill>
              </a:rPr>
              <a:t>Similar</a:t>
            </a:r>
            <a:r>
              <a:rPr lang="tr-TR" dirty="0">
                <a:solidFill>
                  <a:srgbClr val="EB7321"/>
                </a:solidFill>
              </a:rPr>
              <a:t> </a:t>
            </a:r>
            <a:r>
              <a:rPr lang="tr-TR" dirty="0" err="1">
                <a:solidFill>
                  <a:srgbClr val="EB7321"/>
                </a:solidFill>
              </a:rPr>
              <a:t>Projects</a:t>
            </a:r>
            <a:endParaRPr lang="tr-TR" dirty="0">
              <a:solidFill>
                <a:srgbClr val="EB7321"/>
              </a:solidFill>
            </a:endParaRPr>
          </a:p>
          <a:p>
            <a:pPr>
              <a:buFont typeface="Wingdings" panose="05000000000000000000" pitchFamily="2" charset="2"/>
              <a:buChar char="v"/>
            </a:pPr>
            <a:r>
              <a:rPr lang="tr-TR" dirty="0">
                <a:solidFill>
                  <a:srgbClr val="EB7321"/>
                </a:solidFill>
              </a:rPr>
              <a:t>Solution</a:t>
            </a:r>
          </a:p>
          <a:p>
            <a:pPr>
              <a:buFont typeface="Wingdings" panose="05000000000000000000" pitchFamily="2" charset="2"/>
              <a:buChar char="v"/>
            </a:pPr>
            <a:r>
              <a:rPr lang="tr-TR" dirty="0">
                <a:solidFill>
                  <a:srgbClr val="EB7321"/>
                </a:solidFill>
              </a:rPr>
              <a:t>Technologies</a:t>
            </a:r>
          </a:p>
          <a:p>
            <a:pPr>
              <a:buFont typeface="Wingdings" panose="05000000000000000000" pitchFamily="2" charset="2"/>
              <a:buChar char="v"/>
            </a:pPr>
            <a:r>
              <a:rPr lang="tr-TR" dirty="0" err="1">
                <a:solidFill>
                  <a:srgbClr val="EB7321"/>
                </a:solidFill>
              </a:rPr>
              <a:t>What</a:t>
            </a:r>
            <a:r>
              <a:rPr lang="tr-TR" dirty="0">
                <a:solidFill>
                  <a:srgbClr val="EB7321"/>
                </a:solidFill>
              </a:rPr>
              <a:t> </a:t>
            </a:r>
            <a:r>
              <a:rPr lang="tr-TR" dirty="0" err="1">
                <a:solidFill>
                  <a:srgbClr val="EB7321"/>
                </a:solidFill>
              </a:rPr>
              <a:t>Happens</a:t>
            </a:r>
            <a:r>
              <a:rPr lang="tr-TR" dirty="0">
                <a:solidFill>
                  <a:srgbClr val="EB7321"/>
                </a:solidFill>
              </a:rPr>
              <a:t> </a:t>
            </a:r>
            <a:r>
              <a:rPr lang="tr-TR" dirty="0" err="1">
                <a:solidFill>
                  <a:srgbClr val="EB7321"/>
                </a:solidFill>
              </a:rPr>
              <a:t>After</a:t>
            </a:r>
            <a:r>
              <a:rPr lang="tr-TR" dirty="0">
                <a:solidFill>
                  <a:srgbClr val="EB7321"/>
                </a:solidFill>
              </a:rPr>
              <a:t> </a:t>
            </a:r>
            <a:r>
              <a:rPr lang="tr-TR" dirty="0" err="1">
                <a:solidFill>
                  <a:srgbClr val="EB7321"/>
                </a:solidFill>
              </a:rPr>
              <a:t>Kloti</a:t>
            </a:r>
            <a:r>
              <a:rPr lang="tr-TR" dirty="0">
                <a:solidFill>
                  <a:srgbClr val="EB7321"/>
                </a:solidFill>
              </a:rPr>
              <a:t> ?</a:t>
            </a:r>
          </a:p>
          <a:p>
            <a:pPr>
              <a:buFont typeface="Wingdings" panose="05000000000000000000" pitchFamily="2" charset="2"/>
              <a:buChar char="v"/>
            </a:pPr>
            <a:r>
              <a:rPr lang="tr-TR" dirty="0">
                <a:solidFill>
                  <a:srgbClr val="EB7321"/>
                </a:solidFill>
              </a:rPr>
              <a:t>User </a:t>
            </a:r>
            <a:r>
              <a:rPr lang="tr-TR" dirty="0" err="1">
                <a:solidFill>
                  <a:srgbClr val="EB7321"/>
                </a:solidFill>
              </a:rPr>
              <a:t>Interface</a:t>
            </a:r>
            <a:r>
              <a:rPr lang="tr-TR" dirty="0">
                <a:solidFill>
                  <a:srgbClr val="EB7321"/>
                </a:solidFill>
              </a:rPr>
              <a:t> Design-</a:t>
            </a:r>
            <a:r>
              <a:rPr lang="tr-TR" dirty="0" err="1">
                <a:solidFill>
                  <a:srgbClr val="EB7321"/>
                </a:solidFill>
              </a:rPr>
              <a:t>Customer</a:t>
            </a:r>
            <a:endParaRPr lang="tr-TR" dirty="0">
              <a:solidFill>
                <a:srgbClr val="EB7321"/>
              </a:solidFill>
            </a:endParaRPr>
          </a:p>
          <a:p>
            <a:pPr>
              <a:buFont typeface="Wingdings" panose="05000000000000000000" pitchFamily="2" charset="2"/>
              <a:buChar char="v"/>
            </a:pPr>
            <a:r>
              <a:rPr lang="tr-TR" dirty="0">
                <a:solidFill>
                  <a:srgbClr val="EB7321"/>
                </a:solidFill>
              </a:rPr>
              <a:t>User </a:t>
            </a:r>
            <a:r>
              <a:rPr lang="tr-TR" dirty="0" err="1">
                <a:solidFill>
                  <a:srgbClr val="EB7321"/>
                </a:solidFill>
              </a:rPr>
              <a:t>Interface</a:t>
            </a:r>
            <a:r>
              <a:rPr lang="tr-TR" dirty="0">
                <a:solidFill>
                  <a:srgbClr val="EB7321"/>
                </a:solidFill>
              </a:rPr>
              <a:t> Design-</a:t>
            </a:r>
            <a:r>
              <a:rPr lang="tr-TR" dirty="0" err="1">
                <a:solidFill>
                  <a:srgbClr val="EB7321"/>
                </a:solidFill>
              </a:rPr>
              <a:t>Employee</a:t>
            </a:r>
            <a:endParaRPr lang="tr-TR" dirty="0">
              <a:solidFill>
                <a:srgbClr val="EB7321"/>
              </a:solidFill>
            </a:endParaRPr>
          </a:p>
          <a:p>
            <a:pPr>
              <a:buFont typeface="Wingdings" panose="05000000000000000000" pitchFamily="2" charset="2"/>
              <a:buChar char="v"/>
            </a:pPr>
            <a:r>
              <a:rPr lang="tr-TR" dirty="0" err="1">
                <a:solidFill>
                  <a:srgbClr val="EB7321"/>
                </a:solidFill>
              </a:rPr>
              <a:t>Conclusion</a:t>
            </a:r>
            <a:endParaRPr lang="tr-TR" dirty="0">
              <a:solidFill>
                <a:srgbClr val="EB7321"/>
              </a:solidFill>
            </a:endParaRPr>
          </a:p>
          <a:p>
            <a:pPr>
              <a:buFont typeface="Wingdings" panose="05000000000000000000" pitchFamily="2" charset="2"/>
              <a:buChar char="v"/>
            </a:pPr>
            <a:r>
              <a:rPr lang="tr-TR" dirty="0" err="1">
                <a:solidFill>
                  <a:srgbClr val="EB7321"/>
                </a:solidFill>
              </a:rPr>
              <a:t>References</a:t>
            </a: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a:p>
            <a:pPr>
              <a:buFont typeface="Wingdings" panose="05000000000000000000" pitchFamily="2" charset="2"/>
              <a:buChar char="v"/>
            </a:pPr>
            <a:endParaRPr lang="tr-TR" dirty="0">
              <a:solidFill>
                <a:srgbClr val="EB7321"/>
              </a:solidFill>
            </a:endParaRPr>
          </a:p>
        </p:txBody>
      </p:sp>
    </p:spTree>
    <p:extLst>
      <p:ext uri="{BB962C8B-B14F-4D97-AF65-F5344CB8AC3E}">
        <p14:creationId xmlns:p14="http://schemas.microsoft.com/office/powerpoint/2010/main" val="152345207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 name="Rectangle 5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Content Placeholder 51">
            <a:extLst>
              <a:ext uri="{FF2B5EF4-FFF2-40B4-BE49-F238E27FC236}">
                <a16:creationId xmlns:a16="http://schemas.microsoft.com/office/drawing/2014/main" id="{05D948DF-6EF6-44F3-908B-B7A9C266B65B}"/>
              </a:ext>
            </a:extLst>
          </p:cNvPr>
          <p:cNvSpPr>
            <a:spLocks noGrp="1"/>
          </p:cNvSpPr>
          <p:nvPr>
            <p:ph idx="1"/>
          </p:nvPr>
        </p:nvSpPr>
        <p:spPr>
          <a:xfrm>
            <a:off x="643468" y="1896905"/>
            <a:ext cx="4010828" cy="4156761"/>
          </a:xfrm>
        </p:spPr>
        <p:txBody>
          <a:bodyPr>
            <a:normAutofit/>
          </a:bodyPr>
          <a:lstStyle/>
          <a:p>
            <a:pPr>
              <a:buFont typeface="Wingdings" panose="05000000000000000000" pitchFamily="2" charset="2"/>
              <a:buChar char="v"/>
            </a:pPr>
            <a:r>
              <a:rPr lang="tr-TR" sz="2400" b="1" dirty="0" err="1"/>
              <a:t>Waste</a:t>
            </a:r>
            <a:r>
              <a:rPr lang="tr-TR" sz="2400" b="1" dirty="0"/>
              <a:t> Of Time</a:t>
            </a:r>
          </a:p>
          <a:p>
            <a:pPr>
              <a:buFont typeface="Wingdings" panose="05000000000000000000" pitchFamily="2" charset="2"/>
              <a:buChar char="v"/>
            </a:pPr>
            <a:r>
              <a:rPr lang="tr-TR" sz="2400" b="1" dirty="0" err="1"/>
              <a:t>Disease</a:t>
            </a:r>
            <a:r>
              <a:rPr lang="tr-TR" sz="2400" b="1" dirty="0"/>
              <a:t> </a:t>
            </a:r>
            <a:r>
              <a:rPr lang="tr-TR" sz="2400" b="1" dirty="0" err="1"/>
              <a:t>Risks</a:t>
            </a:r>
            <a:endParaRPr lang="tr-TR" sz="2400" b="1" dirty="0"/>
          </a:p>
          <a:p>
            <a:pPr>
              <a:buFont typeface="Wingdings" panose="05000000000000000000" pitchFamily="2" charset="2"/>
              <a:buChar char="v"/>
            </a:pPr>
            <a:r>
              <a:rPr lang="tr-TR" sz="2400" b="1" dirty="0" err="1"/>
              <a:t>Slow</a:t>
            </a:r>
            <a:r>
              <a:rPr lang="tr-TR" sz="2400" b="1" dirty="0"/>
              <a:t> </a:t>
            </a:r>
            <a:r>
              <a:rPr lang="tr-TR" sz="2400" b="1" dirty="0" err="1"/>
              <a:t>Shipping</a:t>
            </a:r>
            <a:endParaRPr lang="tr-TR" sz="2400" b="1" dirty="0"/>
          </a:p>
          <a:p>
            <a:pPr>
              <a:buFont typeface="Wingdings" panose="05000000000000000000" pitchFamily="2" charset="2"/>
              <a:buChar char="v"/>
            </a:pPr>
            <a:r>
              <a:rPr lang="tr-TR" sz="2400" b="1" dirty="0"/>
              <a:t>N</a:t>
            </a:r>
            <a:r>
              <a:rPr lang="en-US" sz="2400" b="1" dirty="0" err="1"/>
              <a:t>ot</a:t>
            </a:r>
            <a:r>
              <a:rPr lang="en-US" sz="2400" b="1" dirty="0"/>
              <a:t> </a:t>
            </a:r>
            <a:r>
              <a:rPr lang="tr-TR" sz="2400" b="1" dirty="0"/>
              <a:t>B</a:t>
            </a:r>
            <a:r>
              <a:rPr lang="en-US" sz="2400" b="1" dirty="0" err="1"/>
              <a:t>eing</a:t>
            </a:r>
            <a:r>
              <a:rPr lang="en-US" sz="2400" b="1" dirty="0"/>
              <a:t> </a:t>
            </a:r>
            <a:r>
              <a:rPr lang="tr-TR" sz="2400" b="1" dirty="0"/>
              <a:t>A</a:t>
            </a:r>
            <a:r>
              <a:rPr lang="en-US" sz="2400" b="1" dirty="0" err="1"/>
              <a:t>ble</a:t>
            </a:r>
            <a:r>
              <a:rPr lang="en-US" sz="2400" b="1" dirty="0"/>
              <a:t> </a:t>
            </a:r>
            <a:r>
              <a:rPr lang="tr-TR" sz="2400" b="1" dirty="0"/>
              <a:t>T</a:t>
            </a:r>
            <a:r>
              <a:rPr lang="en-US" sz="2400" b="1" dirty="0"/>
              <a:t>o </a:t>
            </a:r>
            <a:r>
              <a:rPr lang="tr-TR" sz="2400" b="1" dirty="0"/>
              <a:t>T</a:t>
            </a:r>
            <a:r>
              <a:rPr lang="en-US" sz="2400" b="1" dirty="0" err="1"/>
              <a:t>ry</a:t>
            </a:r>
            <a:r>
              <a:rPr lang="en-US" sz="2400" b="1" dirty="0"/>
              <a:t> </a:t>
            </a:r>
            <a:r>
              <a:rPr lang="tr-TR" sz="2400" b="1" dirty="0"/>
              <a:t>T</a:t>
            </a:r>
            <a:r>
              <a:rPr lang="en-US" sz="2400" b="1" dirty="0"/>
              <a:t>he </a:t>
            </a:r>
            <a:r>
              <a:rPr lang="tr-TR" sz="2400" b="1" dirty="0"/>
              <a:t>P</a:t>
            </a:r>
            <a:r>
              <a:rPr lang="en-US" sz="2400" b="1" dirty="0" err="1"/>
              <a:t>roduct</a:t>
            </a:r>
            <a:endParaRPr lang="tr-TR" sz="2400" b="1" dirty="0"/>
          </a:p>
          <a:p>
            <a:pPr>
              <a:buFont typeface="Wingdings" panose="05000000000000000000" pitchFamily="2" charset="2"/>
              <a:buChar char="v"/>
            </a:pPr>
            <a:r>
              <a:rPr lang="en-US" sz="2400" b="1" dirty="0"/>
              <a:t>Big </a:t>
            </a:r>
            <a:r>
              <a:rPr lang="tr-TR" sz="2400" b="1" dirty="0"/>
              <a:t>C</a:t>
            </a:r>
            <a:r>
              <a:rPr lang="en-US" sz="2400" b="1" dirty="0" err="1"/>
              <a:t>ompanies</a:t>
            </a:r>
            <a:r>
              <a:rPr lang="en-US" sz="2400" b="1" dirty="0"/>
              <a:t> </a:t>
            </a:r>
            <a:r>
              <a:rPr lang="tr-TR" sz="2400" b="1" dirty="0"/>
              <a:t>E</a:t>
            </a:r>
            <a:r>
              <a:rPr lang="en-US" sz="2400" b="1" dirty="0" err="1"/>
              <a:t>arn</a:t>
            </a:r>
            <a:r>
              <a:rPr lang="en-US" sz="2400" b="1" dirty="0"/>
              <a:t> </a:t>
            </a:r>
            <a:r>
              <a:rPr lang="tr-TR" sz="2400" b="1" dirty="0"/>
              <a:t>M</a:t>
            </a:r>
            <a:r>
              <a:rPr lang="en-US" sz="2400" b="1" dirty="0"/>
              <a:t>ore </a:t>
            </a:r>
            <a:r>
              <a:rPr lang="tr-TR" sz="2400" b="1" dirty="0"/>
              <a:t>T</a:t>
            </a:r>
            <a:r>
              <a:rPr lang="en-US" sz="2400" b="1" dirty="0" err="1"/>
              <a:t>han</a:t>
            </a:r>
            <a:r>
              <a:rPr lang="en-US" sz="2400" b="1" dirty="0"/>
              <a:t> </a:t>
            </a:r>
            <a:r>
              <a:rPr lang="tr-TR" sz="2400" b="1" dirty="0"/>
              <a:t> S</a:t>
            </a:r>
            <a:r>
              <a:rPr lang="en-US" sz="2400" b="1" dirty="0"/>
              <a:t>mall </a:t>
            </a:r>
            <a:r>
              <a:rPr lang="tr-TR" sz="2400" b="1" dirty="0"/>
              <a:t>C</a:t>
            </a:r>
            <a:r>
              <a:rPr lang="en-US" sz="2400" b="1" dirty="0" err="1"/>
              <a:t>ompanies</a:t>
            </a:r>
            <a:endParaRPr lang="tr-TR" sz="2400" b="1" dirty="0"/>
          </a:p>
          <a:p>
            <a:pPr>
              <a:buFont typeface="Wingdings" panose="05000000000000000000" pitchFamily="2" charset="2"/>
              <a:buChar char="v"/>
            </a:pPr>
            <a:r>
              <a:rPr lang="en-US" sz="2400" b="1" dirty="0"/>
              <a:t>People </a:t>
            </a:r>
            <a:r>
              <a:rPr lang="tr-TR" sz="2400" b="1" dirty="0"/>
              <a:t>H</a:t>
            </a:r>
            <a:r>
              <a:rPr lang="en-US" sz="2400" b="1" dirty="0" err="1"/>
              <a:t>ave</a:t>
            </a:r>
            <a:r>
              <a:rPr lang="en-US" sz="2400" b="1" dirty="0"/>
              <a:t> </a:t>
            </a:r>
            <a:r>
              <a:rPr lang="tr-TR" sz="2400" b="1" dirty="0"/>
              <a:t>T</a:t>
            </a:r>
            <a:r>
              <a:rPr lang="en-US" sz="2400" b="1" dirty="0"/>
              <a:t>o </a:t>
            </a:r>
            <a:r>
              <a:rPr lang="tr-TR" sz="2400" b="1" dirty="0"/>
              <a:t>L</a:t>
            </a:r>
            <a:r>
              <a:rPr lang="en-US" sz="2400" b="1" dirty="0"/>
              <a:t>eave </a:t>
            </a:r>
            <a:r>
              <a:rPr lang="tr-TR" sz="2400" b="1" dirty="0"/>
              <a:t>T</a:t>
            </a:r>
            <a:r>
              <a:rPr lang="en-US" sz="2400" b="1" dirty="0"/>
              <a:t>he </a:t>
            </a:r>
            <a:r>
              <a:rPr lang="tr-TR" sz="2400" b="1" dirty="0"/>
              <a:t>H</a:t>
            </a:r>
            <a:r>
              <a:rPr lang="en-US" sz="2400" b="1" dirty="0" err="1"/>
              <a:t>ouse</a:t>
            </a:r>
            <a:r>
              <a:rPr lang="en-US" sz="2400" b="1" dirty="0"/>
              <a:t> </a:t>
            </a:r>
            <a:r>
              <a:rPr lang="tr-TR" sz="2400" b="1" dirty="0"/>
              <a:t>T</a:t>
            </a:r>
            <a:r>
              <a:rPr lang="en-US" sz="2400" b="1" dirty="0"/>
              <a:t>o </a:t>
            </a:r>
            <a:r>
              <a:rPr lang="tr-TR" sz="2400" b="1" dirty="0"/>
              <a:t>S</a:t>
            </a:r>
            <a:r>
              <a:rPr lang="en-US" sz="2400" b="1" dirty="0"/>
              <a:t>hop</a:t>
            </a:r>
            <a:endParaRPr lang="tr-TR" sz="2400" b="1" dirty="0"/>
          </a:p>
          <a:p>
            <a:pPr>
              <a:buFont typeface="Wingdings" panose="05000000000000000000" pitchFamily="2" charset="2"/>
              <a:buChar char="v"/>
            </a:pPr>
            <a:r>
              <a:rPr lang="tr-TR" sz="2400" b="1" dirty="0" err="1"/>
              <a:t>Less</a:t>
            </a:r>
            <a:r>
              <a:rPr lang="tr-TR" sz="2400" b="1" dirty="0"/>
              <a:t> Product </a:t>
            </a:r>
            <a:r>
              <a:rPr lang="tr-TR" sz="2400" b="1" dirty="0" err="1"/>
              <a:t>Visibility</a:t>
            </a:r>
            <a:r>
              <a:rPr lang="tr-TR" sz="2400" b="1" dirty="0"/>
              <a:t> </a:t>
            </a:r>
          </a:p>
          <a:p>
            <a:pPr>
              <a:buFont typeface="Wingdings" panose="05000000000000000000" pitchFamily="2" charset="2"/>
              <a:buChar char="v"/>
            </a:pPr>
            <a:endParaRPr lang="en-US" sz="2000" b="1" dirty="0"/>
          </a:p>
        </p:txBody>
      </p:sp>
      <p:pic>
        <p:nvPicPr>
          <p:cNvPr id="7" name="İçerik Yer Tutucusu 6" descr="metin, hava taşıtı, ulaşım, balon içeren bir resim&#10;&#10;Açıklama otomatik olarak oluşturuldu">
            <a:extLst>
              <a:ext uri="{FF2B5EF4-FFF2-40B4-BE49-F238E27FC236}">
                <a16:creationId xmlns:a16="http://schemas.microsoft.com/office/drawing/2014/main" id="{C9E8D864-81F8-4C93-A44E-BAC703EE6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70186"/>
            <a:ext cx="6250769" cy="4156761"/>
          </a:xfrm>
          <a:prstGeom prst="rect">
            <a:avLst/>
          </a:prstGeom>
        </p:spPr>
      </p:pic>
      <p:sp>
        <p:nvSpPr>
          <p:cNvPr id="8" name="Dikdörtgen 7">
            <a:extLst>
              <a:ext uri="{FF2B5EF4-FFF2-40B4-BE49-F238E27FC236}">
                <a16:creationId xmlns:a16="http://schemas.microsoft.com/office/drawing/2014/main" id="{50F9426C-46EE-4F0E-ACF7-66CD5C67A784}"/>
              </a:ext>
            </a:extLst>
          </p:cNvPr>
          <p:cNvSpPr/>
          <p:nvPr/>
        </p:nvSpPr>
        <p:spPr>
          <a:xfrm>
            <a:off x="650754" y="395692"/>
            <a:ext cx="335668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tr-TR" sz="5400" b="1" dirty="0">
                <a:ln/>
                <a:solidFill>
                  <a:schemeClr val="accent4"/>
                </a:solidFill>
              </a:rPr>
              <a:t>PROBLEMS</a:t>
            </a:r>
          </a:p>
        </p:txBody>
      </p:sp>
    </p:spTree>
    <p:extLst>
      <p:ext uri="{BB962C8B-B14F-4D97-AF65-F5344CB8AC3E}">
        <p14:creationId xmlns:p14="http://schemas.microsoft.com/office/powerpoint/2010/main" val="34280304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8B99351-0935-40B5-A6ED-6EFD2B2D6D72}"/>
              </a:ext>
            </a:extLst>
          </p:cNvPr>
          <p:cNvSpPr>
            <a:spLocks noGrp="1"/>
          </p:cNvSpPr>
          <p:nvPr>
            <p:ph type="title"/>
          </p:nvPr>
        </p:nvSpPr>
        <p:spPr>
          <a:xfrm>
            <a:off x="6248400" y="365125"/>
            <a:ext cx="5105398" cy="1952744"/>
          </a:xfrm>
        </p:spPr>
        <p:txBody>
          <a:bodyPr>
            <a:normAutofit/>
          </a:bodyPr>
          <a:lstStyle/>
          <a:p>
            <a:r>
              <a:rPr lang="tr-TR" b="1" u="sng" spc="50" dirty="0">
                <a:ln w="9525" cmpd="sng">
                  <a:solidFill>
                    <a:schemeClr val="accent1"/>
                  </a:solidFill>
                  <a:prstDash val="solid"/>
                </a:ln>
                <a:solidFill>
                  <a:srgbClr val="FFC000"/>
                </a:solidFill>
                <a:effectLst>
                  <a:glow rad="38100">
                    <a:schemeClr val="accent1">
                      <a:alpha val="40000"/>
                    </a:schemeClr>
                  </a:glow>
                </a:effectLst>
              </a:rPr>
              <a:t>WHAT IS KLOTI ?</a:t>
            </a:r>
          </a:p>
        </p:txBody>
      </p:sp>
      <p:sp>
        <p:nvSpPr>
          <p:cNvPr id="20" name="Freeform: Shape 14">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 name="İçerik Yer Tutucusu 5">
            <a:extLst>
              <a:ext uri="{FF2B5EF4-FFF2-40B4-BE49-F238E27FC236}">
                <a16:creationId xmlns:a16="http://schemas.microsoft.com/office/drawing/2014/main" id="{6683678B-64A0-47A5-9C8F-B1EA4CA0F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383" y="983767"/>
            <a:ext cx="2354706" cy="50638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ontent Placeholder 9">
            <a:extLst>
              <a:ext uri="{FF2B5EF4-FFF2-40B4-BE49-F238E27FC236}">
                <a16:creationId xmlns:a16="http://schemas.microsoft.com/office/drawing/2014/main" id="{AC32E5D8-536F-4E0F-BACB-EB8E021B12E1}"/>
              </a:ext>
            </a:extLst>
          </p:cNvPr>
          <p:cNvSpPr>
            <a:spLocks noGrp="1"/>
          </p:cNvSpPr>
          <p:nvPr>
            <p:ph idx="1"/>
          </p:nvPr>
        </p:nvSpPr>
        <p:spPr>
          <a:xfrm>
            <a:off x="5943601" y="2054200"/>
            <a:ext cx="6072380" cy="3679705"/>
          </a:xfrm>
        </p:spPr>
        <p:txBody>
          <a:bodyPr>
            <a:normAutofit/>
          </a:bodyPr>
          <a:lstStyle/>
          <a:p>
            <a:pPr marL="0" indent="0">
              <a:buNone/>
            </a:pPr>
            <a:r>
              <a:rPr lang="en-US" b="1" dirty="0" err="1">
                <a:solidFill>
                  <a:schemeClr val="bg1"/>
                </a:solidFill>
              </a:rPr>
              <a:t>Kloti</a:t>
            </a:r>
            <a:r>
              <a:rPr lang="en-US" b="1" dirty="0">
                <a:solidFill>
                  <a:schemeClr val="bg1"/>
                </a:solidFill>
              </a:rPr>
              <a:t> is an online shopping application. This application aims to reduce shopping time and enable people to try on clothes without going out. </a:t>
            </a:r>
          </a:p>
        </p:txBody>
      </p:sp>
    </p:spTree>
    <p:extLst>
      <p:ext uri="{BB962C8B-B14F-4D97-AF65-F5344CB8AC3E}">
        <p14:creationId xmlns:p14="http://schemas.microsoft.com/office/powerpoint/2010/main" val="1422188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19">
            <a:extLst>
              <a:ext uri="{FF2B5EF4-FFF2-40B4-BE49-F238E27FC236}">
                <a16:creationId xmlns:a16="http://schemas.microsoft.com/office/drawing/2014/main" id="{84850E6C-C8B3-492F-B52D-3E1747FD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52" name="Rectangle 122">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124" name="Rectangle 123">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126" name="Freeform: Shape 125">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32" name="Resim 31">
            <a:extLst>
              <a:ext uri="{FF2B5EF4-FFF2-40B4-BE49-F238E27FC236}">
                <a16:creationId xmlns:a16="http://schemas.microsoft.com/office/drawing/2014/main" id="{44584A66-4DFE-4884-BC7F-DCA740E4F5AF}"/>
              </a:ext>
            </a:extLst>
          </p:cNvPr>
          <p:cNvPicPr>
            <a:picLocks noChangeAspect="1"/>
          </p:cNvPicPr>
          <p:nvPr/>
        </p:nvPicPr>
        <p:blipFill rotWithShape="1">
          <a:blip r:embed="rId2">
            <a:extLst>
              <a:ext uri="{28A0092B-C50C-407E-A947-70E740481C1C}">
                <a14:useLocalDpi xmlns:a14="http://schemas.microsoft.com/office/drawing/2010/main" val="0"/>
              </a:ext>
            </a:extLst>
          </a:blip>
          <a:srcRect l="11464" r="16446" b="-4"/>
          <a:stretch/>
        </p:blipFill>
        <p:spPr>
          <a:xfrm>
            <a:off x="5664999" y="370840"/>
            <a:ext cx="1979894" cy="1977488"/>
          </a:xfrm>
          <a:custGeom>
            <a:avLst/>
            <a:gdLst/>
            <a:ahLst/>
            <a:cxnLst/>
            <a:rect l="l" t="t" r="r" b="b"/>
            <a:pathLst>
              <a:path w="1930108" h="1927762">
                <a:moveTo>
                  <a:pt x="965055" y="0"/>
                </a:moveTo>
                <a:lnTo>
                  <a:pt x="983782" y="1755"/>
                </a:lnTo>
                <a:lnTo>
                  <a:pt x="1001924" y="6437"/>
                </a:lnTo>
                <a:lnTo>
                  <a:pt x="1019481" y="13460"/>
                </a:lnTo>
                <a:lnTo>
                  <a:pt x="1037623" y="22239"/>
                </a:lnTo>
                <a:lnTo>
                  <a:pt x="1054595" y="32188"/>
                </a:lnTo>
                <a:lnTo>
                  <a:pt x="1072153" y="42722"/>
                </a:lnTo>
                <a:lnTo>
                  <a:pt x="1089710" y="52086"/>
                </a:lnTo>
                <a:lnTo>
                  <a:pt x="1107266" y="61450"/>
                </a:lnTo>
                <a:lnTo>
                  <a:pt x="1124238" y="68472"/>
                </a:lnTo>
                <a:lnTo>
                  <a:pt x="1142966" y="73154"/>
                </a:lnTo>
                <a:lnTo>
                  <a:pt x="1161108" y="75495"/>
                </a:lnTo>
                <a:lnTo>
                  <a:pt x="1180421" y="75495"/>
                </a:lnTo>
                <a:lnTo>
                  <a:pt x="1200319" y="74325"/>
                </a:lnTo>
                <a:lnTo>
                  <a:pt x="1220217" y="71984"/>
                </a:lnTo>
                <a:lnTo>
                  <a:pt x="1240115" y="69058"/>
                </a:lnTo>
                <a:lnTo>
                  <a:pt x="1260013" y="66717"/>
                </a:lnTo>
                <a:lnTo>
                  <a:pt x="1279911" y="64961"/>
                </a:lnTo>
                <a:lnTo>
                  <a:pt x="1298638" y="65546"/>
                </a:lnTo>
                <a:lnTo>
                  <a:pt x="1316781" y="67887"/>
                </a:lnTo>
                <a:lnTo>
                  <a:pt x="1334338" y="73154"/>
                </a:lnTo>
                <a:lnTo>
                  <a:pt x="1348969" y="80762"/>
                </a:lnTo>
                <a:lnTo>
                  <a:pt x="1363014" y="90712"/>
                </a:lnTo>
                <a:lnTo>
                  <a:pt x="1375304" y="102416"/>
                </a:lnTo>
                <a:lnTo>
                  <a:pt x="1387595" y="115876"/>
                </a:lnTo>
                <a:lnTo>
                  <a:pt x="1398714" y="129922"/>
                </a:lnTo>
                <a:lnTo>
                  <a:pt x="1409833" y="144553"/>
                </a:lnTo>
                <a:lnTo>
                  <a:pt x="1420953" y="159184"/>
                </a:lnTo>
                <a:lnTo>
                  <a:pt x="1432072" y="173229"/>
                </a:lnTo>
                <a:lnTo>
                  <a:pt x="1443777" y="186689"/>
                </a:lnTo>
                <a:lnTo>
                  <a:pt x="1457238" y="198395"/>
                </a:lnTo>
                <a:lnTo>
                  <a:pt x="1470113" y="208929"/>
                </a:lnTo>
                <a:lnTo>
                  <a:pt x="1484744" y="217122"/>
                </a:lnTo>
                <a:lnTo>
                  <a:pt x="1500545" y="224145"/>
                </a:lnTo>
                <a:lnTo>
                  <a:pt x="1517517" y="229997"/>
                </a:lnTo>
                <a:lnTo>
                  <a:pt x="1535073" y="235264"/>
                </a:lnTo>
                <a:lnTo>
                  <a:pt x="1552631" y="239946"/>
                </a:lnTo>
                <a:lnTo>
                  <a:pt x="1570773" y="244628"/>
                </a:lnTo>
                <a:lnTo>
                  <a:pt x="1587745" y="249895"/>
                </a:lnTo>
                <a:lnTo>
                  <a:pt x="1604717" y="255747"/>
                </a:lnTo>
                <a:lnTo>
                  <a:pt x="1620518" y="262771"/>
                </a:lnTo>
                <a:lnTo>
                  <a:pt x="1634564" y="271549"/>
                </a:lnTo>
                <a:lnTo>
                  <a:pt x="1647440" y="282083"/>
                </a:lnTo>
                <a:lnTo>
                  <a:pt x="1657973" y="294958"/>
                </a:lnTo>
                <a:lnTo>
                  <a:pt x="1666752" y="309004"/>
                </a:lnTo>
                <a:lnTo>
                  <a:pt x="1673775" y="324805"/>
                </a:lnTo>
                <a:lnTo>
                  <a:pt x="1679627" y="341777"/>
                </a:lnTo>
                <a:lnTo>
                  <a:pt x="1684894" y="358749"/>
                </a:lnTo>
                <a:lnTo>
                  <a:pt x="1689576" y="376891"/>
                </a:lnTo>
                <a:lnTo>
                  <a:pt x="1694258" y="394448"/>
                </a:lnTo>
                <a:lnTo>
                  <a:pt x="1699525" y="412005"/>
                </a:lnTo>
                <a:lnTo>
                  <a:pt x="1705377" y="428977"/>
                </a:lnTo>
                <a:lnTo>
                  <a:pt x="1712400" y="444779"/>
                </a:lnTo>
                <a:lnTo>
                  <a:pt x="1720594" y="459409"/>
                </a:lnTo>
                <a:lnTo>
                  <a:pt x="1731128" y="472285"/>
                </a:lnTo>
                <a:lnTo>
                  <a:pt x="1742833" y="485745"/>
                </a:lnTo>
                <a:lnTo>
                  <a:pt x="1756293" y="497449"/>
                </a:lnTo>
                <a:lnTo>
                  <a:pt x="1770339" y="508569"/>
                </a:lnTo>
                <a:lnTo>
                  <a:pt x="1785555" y="519688"/>
                </a:lnTo>
                <a:lnTo>
                  <a:pt x="1800186" y="530807"/>
                </a:lnTo>
                <a:lnTo>
                  <a:pt x="1814232" y="541928"/>
                </a:lnTo>
                <a:lnTo>
                  <a:pt x="1827691" y="554217"/>
                </a:lnTo>
                <a:lnTo>
                  <a:pt x="1839397" y="566507"/>
                </a:lnTo>
                <a:lnTo>
                  <a:pt x="1849346" y="580553"/>
                </a:lnTo>
                <a:lnTo>
                  <a:pt x="1856954" y="595183"/>
                </a:lnTo>
                <a:lnTo>
                  <a:pt x="1862221" y="612741"/>
                </a:lnTo>
                <a:lnTo>
                  <a:pt x="1864562" y="630883"/>
                </a:lnTo>
                <a:lnTo>
                  <a:pt x="1865147" y="649610"/>
                </a:lnTo>
                <a:lnTo>
                  <a:pt x="1863391" y="669508"/>
                </a:lnTo>
                <a:lnTo>
                  <a:pt x="1861050" y="689406"/>
                </a:lnTo>
                <a:lnTo>
                  <a:pt x="1858124" y="709304"/>
                </a:lnTo>
                <a:lnTo>
                  <a:pt x="1855783" y="729202"/>
                </a:lnTo>
                <a:lnTo>
                  <a:pt x="1854613" y="749100"/>
                </a:lnTo>
                <a:lnTo>
                  <a:pt x="1854613" y="768413"/>
                </a:lnTo>
                <a:lnTo>
                  <a:pt x="1856954" y="786555"/>
                </a:lnTo>
                <a:lnTo>
                  <a:pt x="1861635" y="804697"/>
                </a:lnTo>
                <a:lnTo>
                  <a:pt x="1868658" y="821669"/>
                </a:lnTo>
                <a:lnTo>
                  <a:pt x="1878023" y="839226"/>
                </a:lnTo>
                <a:lnTo>
                  <a:pt x="1887386" y="856784"/>
                </a:lnTo>
                <a:lnTo>
                  <a:pt x="1897920" y="874340"/>
                </a:lnTo>
                <a:lnTo>
                  <a:pt x="1907869" y="891312"/>
                </a:lnTo>
                <a:lnTo>
                  <a:pt x="1916648" y="909454"/>
                </a:lnTo>
                <a:lnTo>
                  <a:pt x="1923670" y="927012"/>
                </a:lnTo>
                <a:lnTo>
                  <a:pt x="1928352" y="945154"/>
                </a:lnTo>
                <a:lnTo>
                  <a:pt x="1930108" y="963881"/>
                </a:lnTo>
                <a:lnTo>
                  <a:pt x="1928352" y="982608"/>
                </a:lnTo>
                <a:lnTo>
                  <a:pt x="1923670" y="1000751"/>
                </a:lnTo>
                <a:lnTo>
                  <a:pt x="1916648" y="1018308"/>
                </a:lnTo>
                <a:lnTo>
                  <a:pt x="1907869" y="1036450"/>
                </a:lnTo>
                <a:lnTo>
                  <a:pt x="1897920" y="1053422"/>
                </a:lnTo>
                <a:lnTo>
                  <a:pt x="1887386" y="1070980"/>
                </a:lnTo>
                <a:lnTo>
                  <a:pt x="1878023" y="1088536"/>
                </a:lnTo>
                <a:lnTo>
                  <a:pt x="1868658" y="1106093"/>
                </a:lnTo>
                <a:lnTo>
                  <a:pt x="1861635" y="1123065"/>
                </a:lnTo>
                <a:lnTo>
                  <a:pt x="1856954" y="1141208"/>
                </a:lnTo>
                <a:lnTo>
                  <a:pt x="1854613" y="1159349"/>
                </a:lnTo>
                <a:lnTo>
                  <a:pt x="1854613" y="1178662"/>
                </a:lnTo>
                <a:lnTo>
                  <a:pt x="1855783" y="1198560"/>
                </a:lnTo>
                <a:lnTo>
                  <a:pt x="1858124" y="1218458"/>
                </a:lnTo>
                <a:lnTo>
                  <a:pt x="1861050" y="1238356"/>
                </a:lnTo>
                <a:lnTo>
                  <a:pt x="1863391" y="1258254"/>
                </a:lnTo>
                <a:lnTo>
                  <a:pt x="1865147" y="1278152"/>
                </a:lnTo>
                <a:lnTo>
                  <a:pt x="1864562" y="1296880"/>
                </a:lnTo>
                <a:lnTo>
                  <a:pt x="1862221" y="1315022"/>
                </a:lnTo>
                <a:lnTo>
                  <a:pt x="1856954" y="1332579"/>
                </a:lnTo>
                <a:lnTo>
                  <a:pt x="1849346" y="1347210"/>
                </a:lnTo>
                <a:lnTo>
                  <a:pt x="1839397" y="1361256"/>
                </a:lnTo>
                <a:lnTo>
                  <a:pt x="1827691" y="1373545"/>
                </a:lnTo>
                <a:lnTo>
                  <a:pt x="1814232" y="1385835"/>
                </a:lnTo>
                <a:lnTo>
                  <a:pt x="1800186" y="1396955"/>
                </a:lnTo>
                <a:lnTo>
                  <a:pt x="1785555" y="1408074"/>
                </a:lnTo>
                <a:lnTo>
                  <a:pt x="1770339" y="1419194"/>
                </a:lnTo>
                <a:lnTo>
                  <a:pt x="1756293" y="1430313"/>
                </a:lnTo>
                <a:lnTo>
                  <a:pt x="1742833" y="1442017"/>
                </a:lnTo>
                <a:lnTo>
                  <a:pt x="1731128" y="1455478"/>
                </a:lnTo>
                <a:lnTo>
                  <a:pt x="1720594" y="1468353"/>
                </a:lnTo>
                <a:lnTo>
                  <a:pt x="1712400" y="1482984"/>
                </a:lnTo>
                <a:lnTo>
                  <a:pt x="1705377" y="1498785"/>
                </a:lnTo>
                <a:lnTo>
                  <a:pt x="1699525" y="1515757"/>
                </a:lnTo>
                <a:lnTo>
                  <a:pt x="1694258" y="1533315"/>
                </a:lnTo>
                <a:lnTo>
                  <a:pt x="1689576" y="1550871"/>
                </a:lnTo>
                <a:lnTo>
                  <a:pt x="1684894" y="1569014"/>
                </a:lnTo>
                <a:lnTo>
                  <a:pt x="1679627" y="1585985"/>
                </a:lnTo>
                <a:lnTo>
                  <a:pt x="1673775" y="1602957"/>
                </a:lnTo>
                <a:lnTo>
                  <a:pt x="1666752" y="1618758"/>
                </a:lnTo>
                <a:lnTo>
                  <a:pt x="1657973" y="1632804"/>
                </a:lnTo>
                <a:lnTo>
                  <a:pt x="1647440" y="1645679"/>
                </a:lnTo>
                <a:lnTo>
                  <a:pt x="1634564" y="1656213"/>
                </a:lnTo>
                <a:lnTo>
                  <a:pt x="1620518" y="1664992"/>
                </a:lnTo>
                <a:lnTo>
                  <a:pt x="1604717" y="1672015"/>
                </a:lnTo>
                <a:lnTo>
                  <a:pt x="1587745" y="1677867"/>
                </a:lnTo>
                <a:lnTo>
                  <a:pt x="1570773" y="1683134"/>
                </a:lnTo>
                <a:lnTo>
                  <a:pt x="1552631" y="1687816"/>
                </a:lnTo>
                <a:lnTo>
                  <a:pt x="1535073" y="1692498"/>
                </a:lnTo>
                <a:lnTo>
                  <a:pt x="1517517" y="1697766"/>
                </a:lnTo>
                <a:lnTo>
                  <a:pt x="1500545" y="1703618"/>
                </a:lnTo>
                <a:lnTo>
                  <a:pt x="1484744" y="1710641"/>
                </a:lnTo>
                <a:lnTo>
                  <a:pt x="1470113" y="1718834"/>
                </a:lnTo>
                <a:lnTo>
                  <a:pt x="1457238" y="1729368"/>
                </a:lnTo>
                <a:lnTo>
                  <a:pt x="1443777" y="1741073"/>
                </a:lnTo>
                <a:lnTo>
                  <a:pt x="1432072" y="1754533"/>
                </a:lnTo>
                <a:lnTo>
                  <a:pt x="1420953" y="1768579"/>
                </a:lnTo>
                <a:lnTo>
                  <a:pt x="1409833" y="1783209"/>
                </a:lnTo>
                <a:lnTo>
                  <a:pt x="1398714" y="1797840"/>
                </a:lnTo>
                <a:lnTo>
                  <a:pt x="1387595" y="1811886"/>
                </a:lnTo>
                <a:lnTo>
                  <a:pt x="1375304" y="1825346"/>
                </a:lnTo>
                <a:lnTo>
                  <a:pt x="1363014" y="1837051"/>
                </a:lnTo>
                <a:lnTo>
                  <a:pt x="1348969" y="1847000"/>
                </a:lnTo>
                <a:lnTo>
                  <a:pt x="1334338" y="1854608"/>
                </a:lnTo>
                <a:lnTo>
                  <a:pt x="1316781" y="1859875"/>
                </a:lnTo>
                <a:lnTo>
                  <a:pt x="1298638" y="1862216"/>
                </a:lnTo>
                <a:lnTo>
                  <a:pt x="1279911" y="1862801"/>
                </a:lnTo>
                <a:lnTo>
                  <a:pt x="1260013" y="1861046"/>
                </a:lnTo>
                <a:lnTo>
                  <a:pt x="1240115" y="1858705"/>
                </a:lnTo>
                <a:lnTo>
                  <a:pt x="1220217" y="1855778"/>
                </a:lnTo>
                <a:lnTo>
                  <a:pt x="1200319" y="1853438"/>
                </a:lnTo>
                <a:lnTo>
                  <a:pt x="1180421" y="1852267"/>
                </a:lnTo>
                <a:lnTo>
                  <a:pt x="1161108" y="1852267"/>
                </a:lnTo>
                <a:lnTo>
                  <a:pt x="1142966" y="1854608"/>
                </a:lnTo>
                <a:lnTo>
                  <a:pt x="1124238" y="1859290"/>
                </a:lnTo>
                <a:lnTo>
                  <a:pt x="1107266" y="1866313"/>
                </a:lnTo>
                <a:lnTo>
                  <a:pt x="1089710" y="1875677"/>
                </a:lnTo>
                <a:lnTo>
                  <a:pt x="1072153" y="1885041"/>
                </a:lnTo>
                <a:lnTo>
                  <a:pt x="1054595" y="1895574"/>
                </a:lnTo>
                <a:lnTo>
                  <a:pt x="1037623" y="1905524"/>
                </a:lnTo>
                <a:lnTo>
                  <a:pt x="1019481" y="1914302"/>
                </a:lnTo>
                <a:lnTo>
                  <a:pt x="1001924" y="1921325"/>
                </a:lnTo>
                <a:lnTo>
                  <a:pt x="983782" y="1926007"/>
                </a:lnTo>
                <a:lnTo>
                  <a:pt x="965055" y="1927762"/>
                </a:lnTo>
                <a:lnTo>
                  <a:pt x="946327" y="1926007"/>
                </a:lnTo>
                <a:lnTo>
                  <a:pt x="928184" y="1921325"/>
                </a:lnTo>
                <a:lnTo>
                  <a:pt x="910628" y="1914302"/>
                </a:lnTo>
                <a:lnTo>
                  <a:pt x="892485" y="1905524"/>
                </a:lnTo>
                <a:lnTo>
                  <a:pt x="875513" y="1895574"/>
                </a:lnTo>
                <a:lnTo>
                  <a:pt x="857956" y="1885041"/>
                </a:lnTo>
                <a:lnTo>
                  <a:pt x="840399" y="1875677"/>
                </a:lnTo>
                <a:lnTo>
                  <a:pt x="822842" y="1866313"/>
                </a:lnTo>
                <a:lnTo>
                  <a:pt x="805286" y="1859290"/>
                </a:lnTo>
                <a:lnTo>
                  <a:pt x="787143" y="1854608"/>
                </a:lnTo>
                <a:lnTo>
                  <a:pt x="769000" y="1852267"/>
                </a:lnTo>
                <a:lnTo>
                  <a:pt x="749687" y="1852267"/>
                </a:lnTo>
                <a:lnTo>
                  <a:pt x="729789" y="1853438"/>
                </a:lnTo>
                <a:lnTo>
                  <a:pt x="709892" y="1855778"/>
                </a:lnTo>
                <a:lnTo>
                  <a:pt x="689993" y="1858705"/>
                </a:lnTo>
                <a:lnTo>
                  <a:pt x="670095" y="1861046"/>
                </a:lnTo>
                <a:lnTo>
                  <a:pt x="650197" y="1862801"/>
                </a:lnTo>
                <a:lnTo>
                  <a:pt x="631470" y="1862216"/>
                </a:lnTo>
                <a:lnTo>
                  <a:pt x="613328" y="1859875"/>
                </a:lnTo>
                <a:lnTo>
                  <a:pt x="595771" y="1854608"/>
                </a:lnTo>
                <a:lnTo>
                  <a:pt x="581140" y="1847000"/>
                </a:lnTo>
                <a:lnTo>
                  <a:pt x="567094" y="1837051"/>
                </a:lnTo>
                <a:lnTo>
                  <a:pt x="554804" y="1825346"/>
                </a:lnTo>
                <a:lnTo>
                  <a:pt x="542514" y="1811886"/>
                </a:lnTo>
                <a:lnTo>
                  <a:pt x="531394" y="1797840"/>
                </a:lnTo>
                <a:lnTo>
                  <a:pt x="520275" y="1783209"/>
                </a:lnTo>
                <a:lnTo>
                  <a:pt x="509156" y="1768579"/>
                </a:lnTo>
                <a:lnTo>
                  <a:pt x="498036" y="1754533"/>
                </a:lnTo>
                <a:lnTo>
                  <a:pt x="486331" y="1741073"/>
                </a:lnTo>
                <a:lnTo>
                  <a:pt x="472871" y="1729368"/>
                </a:lnTo>
                <a:lnTo>
                  <a:pt x="459996" y="1718834"/>
                </a:lnTo>
                <a:lnTo>
                  <a:pt x="445365" y="1710641"/>
                </a:lnTo>
                <a:lnTo>
                  <a:pt x="429563" y="1703618"/>
                </a:lnTo>
                <a:lnTo>
                  <a:pt x="412592" y="1697766"/>
                </a:lnTo>
                <a:lnTo>
                  <a:pt x="395034" y="1692498"/>
                </a:lnTo>
                <a:lnTo>
                  <a:pt x="377478" y="1687816"/>
                </a:lnTo>
                <a:lnTo>
                  <a:pt x="359335" y="1683134"/>
                </a:lnTo>
                <a:lnTo>
                  <a:pt x="342364" y="1677867"/>
                </a:lnTo>
                <a:lnTo>
                  <a:pt x="325391" y="1672015"/>
                </a:lnTo>
                <a:lnTo>
                  <a:pt x="309591" y="1664992"/>
                </a:lnTo>
                <a:lnTo>
                  <a:pt x="295544" y="1656213"/>
                </a:lnTo>
                <a:lnTo>
                  <a:pt x="282669" y="1645679"/>
                </a:lnTo>
                <a:lnTo>
                  <a:pt x="272135" y="1632804"/>
                </a:lnTo>
                <a:lnTo>
                  <a:pt x="263357" y="1618758"/>
                </a:lnTo>
                <a:lnTo>
                  <a:pt x="256334" y="1602957"/>
                </a:lnTo>
                <a:lnTo>
                  <a:pt x="250482" y="1585985"/>
                </a:lnTo>
                <a:lnTo>
                  <a:pt x="245215" y="1569014"/>
                </a:lnTo>
                <a:lnTo>
                  <a:pt x="240533" y="1550871"/>
                </a:lnTo>
                <a:lnTo>
                  <a:pt x="235850" y="1533315"/>
                </a:lnTo>
                <a:lnTo>
                  <a:pt x="230583" y="1515757"/>
                </a:lnTo>
                <a:lnTo>
                  <a:pt x="224731" y="1498785"/>
                </a:lnTo>
                <a:lnTo>
                  <a:pt x="217708" y="1482984"/>
                </a:lnTo>
                <a:lnTo>
                  <a:pt x="209515" y="1468353"/>
                </a:lnTo>
                <a:lnTo>
                  <a:pt x="198981" y="1455478"/>
                </a:lnTo>
                <a:lnTo>
                  <a:pt x="187276" y="1442017"/>
                </a:lnTo>
                <a:lnTo>
                  <a:pt x="173816" y="1430313"/>
                </a:lnTo>
                <a:lnTo>
                  <a:pt x="159184" y="1419194"/>
                </a:lnTo>
                <a:lnTo>
                  <a:pt x="144554" y="1408074"/>
                </a:lnTo>
                <a:lnTo>
                  <a:pt x="129923" y="1396955"/>
                </a:lnTo>
                <a:lnTo>
                  <a:pt x="115877" y="1385835"/>
                </a:lnTo>
                <a:lnTo>
                  <a:pt x="102417" y="1373545"/>
                </a:lnTo>
                <a:lnTo>
                  <a:pt x="90712" y="1361256"/>
                </a:lnTo>
                <a:lnTo>
                  <a:pt x="80763" y="1347210"/>
                </a:lnTo>
                <a:lnTo>
                  <a:pt x="73155" y="1332579"/>
                </a:lnTo>
                <a:lnTo>
                  <a:pt x="67888" y="1315022"/>
                </a:lnTo>
                <a:lnTo>
                  <a:pt x="65547" y="1296880"/>
                </a:lnTo>
                <a:lnTo>
                  <a:pt x="64961" y="1278152"/>
                </a:lnTo>
                <a:lnTo>
                  <a:pt x="66717" y="1258254"/>
                </a:lnTo>
                <a:lnTo>
                  <a:pt x="69058" y="1238356"/>
                </a:lnTo>
                <a:lnTo>
                  <a:pt x="71984" y="1218458"/>
                </a:lnTo>
                <a:lnTo>
                  <a:pt x="74326" y="1198560"/>
                </a:lnTo>
                <a:lnTo>
                  <a:pt x="75496" y="1178662"/>
                </a:lnTo>
                <a:lnTo>
                  <a:pt x="75496" y="1159349"/>
                </a:lnTo>
                <a:lnTo>
                  <a:pt x="73155" y="1141208"/>
                </a:lnTo>
                <a:lnTo>
                  <a:pt x="68473" y="1123065"/>
                </a:lnTo>
                <a:lnTo>
                  <a:pt x="61450" y="1106093"/>
                </a:lnTo>
                <a:lnTo>
                  <a:pt x="52672" y="1088536"/>
                </a:lnTo>
                <a:lnTo>
                  <a:pt x="42722" y="1070980"/>
                </a:lnTo>
                <a:lnTo>
                  <a:pt x="32189" y="1053422"/>
                </a:lnTo>
                <a:lnTo>
                  <a:pt x="22240" y="1036450"/>
                </a:lnTo>
                <a:lnTo>
                  <a:pt x="13461" y="1018308"/>
                </a:lnTo>
                <a:lnTo>
                  <a:pt x="6438" y="1000751"/>
                </a:lnTo>
                <a:lnTo>
                  <a:pt x="1756" y="982608"/>
                </a:lnTo>
                <a:lnTo>
                  <a:pt x="0" y="963881"/>
                </a:lnTo>
                <a:lnTo>
                  <a:pt x="1756" y="945154"/>
                </a:lnTo>
                <a:lnTo>
                  <a:pt x="6438" y="927012"/>
                </a:lnTo>
                <a:lnTo>
                  <a:pt x="13461" y="909454"/>
                </a:lnTo>
                <a:lnTo>
                  <a:pt x="22240" y="891312"/>
                </a:lnTo>
                <a:lnTo>
                  <a:pt x="32189" y="874340"/>
                </a:lnTo>
                <a:lnTo>
                  <a:pt x="42722" y="856784"/>
                </a:lnTo>
                <a:lnTo>
                  <a:pt x="52672" y="839226"/>
                </a:lnTo>
                <a:lnTo>
                  <a:pt x="61450" y="821669"/>
                </a:lnTo>
                <a:lnTo>
                  <a:pt x="68473" y="804697"/>
                </a:lnTo>
                <a:lnTo>
                  <a:pt x="73155" y="786555"/>
                </a:lnTo>
                <a:lnTo>
                  <a:pt x="75496" y="768413"/>
                </a:lnTo>
                <a:lnTo>
                  <a:pt x="75496" y="749100"/>
                </a:lnTo>
                <a:lnTo>
                  <a:pt x="74326" y="729202"/>
                </a:lnTo>
                <a:lnTo>
                  <a:pt x="71984" y="709304"/>
                </a:lnTo>
                <a:lnTo>
                  <a:pt x="69058" y="689406"/>
                </a:lnTo>
                <a:lnTo>
                  <a:pt x="66717" y="669508"/>
                </a:lnTo>
                <a:lnTo>
                  <a:pt x="64961" y="649610"/>
                </a:lnTo>
                <a:lnTo>
                  <a:pt x="65547" y="630883"/>
                </a:lnTo>
                <a:lnTo>
                  <a:pt x="67888" y="612741"/>
                </a:lnTo>
                <a:lnTo>
                  <a:pt x="73155" y="595183"/>
                </a:lnTo>
                <a:lnTo>
                  <a:pt x="80763" y="580553"/>
                </a:lnTo>
                <a:lnTo>
                  <a:pt x="90712" y="566507"/>
                </a:lnTo>
                <a:lnTo>
                  <a:pt x="102417" y="554217"/>
                </a:lnTo>
                <a:lnTo>
                  <a:pt x="115877" y="541928"/>
                </a:lnTo>
                <a:lnTo>
                  <a:pt x="129923" y="530807"/>
                </a:lnTo>
                <a:lnTo>
                  <a:pt x="144554" y="519688"/>
                </a:lnTo>
                <a:lnTo>
                  <a:pt x="159184" y="508569"/>
                </a:lnTo>
                <a:lnTo>
                  <a:pt x="173816" y="497449"/>
                </a:lnTo>
                <a:lnTo>
                  <a:pt x="187276" y="485745"/>
                </a:lnTo>
                <a:lnTo>
                  <a:pt x="198981" y="472285"/>
                </a:lnTo>
                <a:lnTo>
                  <a:pt x="209515" y="459409"/>
                </a:lnTo>
                <a:lnTo>
                  <a:pt x="217708" y="444779"/>
                </a:lnTo>
                <a:lnTo>
                  <a:pt x="224731" y="428977"/>
                </a:lnTo>
                <a:lnTo>
                  <a:pt x="230583" y="412005"/>
                </a:lnTo>
                <a:lnTo>
                  <a:pt x="235850" y="394448"/>
                </a:lnTo>
                <a:lnTo>
                  <a:pt x="240533" y="376891"/>
                </a:lnTo>
                <a:lnTo>
                  <a:pt x="245215" y="358749"/>
                </a:lnTo>
                <a:lnTo>
                  <a:pt x="250482" y="341777"/>
                </a:lnTo>
                <a:lnTo>
                  <a:pt x="256334" y="324805"/>
                </a:lnTo>
                <a:lnTo>
                  <a:pt x="263357" y="309004"/>
                </a:lnTo>
                <a:lnTo>
                  <a:pt x="272135" y="294958"/>
                </a:lnTo>
                <a:lnTo>
                  <a:pt x="282669" y="282083"/>
                </a:lnTo>
                <a:lnTo>
                  <a:pt x="295544" y="271549"/>
                </a:lnTo>
                <a:lnTo>
                  <a:pt x="309591" y="262771"/>
                </a:lnTo>
                <a:lnTo>
                  <a:pt x="325391" y="255747"/>
                </a:lnTo>
                <a:lnTo>
                  <a:pt x="342364" y="249895"/>
                </a:lnTo>
                <a:lnTo>
                  <a:pt x="359335" y="244628"/>
                </a:lnTo>
                <a:lnTo>
                  <a:pt x="377478" y="239946"/>
                </a:lnTo>
                <a:lnTo>
                  <a:pt x="395034" y="235264"/>
                </a:lnTo>
                <a:lnTo>
                  <a:pt x="412592" y="229997"/>
                </a:lnTo>
                <a:lnTo>
                  <a:pt x="429563" y="224145"/>
                </a:lnTo>
                <a:lnTo>
                  <a:pt x="445365" y="217122"/>
                </a:lnTo>
                <a:lnTo>
                  <a:pt x="459996" y="208929"/>
                </a:lnTo>
                <a:lnTo>
                  <a:pt x="472871" y="198395"/>
                </a:lnTo>
                <a:lnTo>
                  <a:pt x="486331" y="186689"/>
                </a:lnTo>
                <a:lnTo>
                  <a:pt x="498036" y="173229"/>
                </a:lnTo>
                <a:lnTo>
                  <a:pt x="509156" y="159184"/>
                </a:lnTo>
                <a:lnTo>
                  <a:pt x="520275" y="144553"/>
                </a:lnTo>
                <a:lnTo>
                  <a:pt x="531394" y="129922"/>
                </a:lnTo>
                <a:lnTo>
                  <a:pt x="542514" y="115876"/>
                </a:lnTo>
                <a:lnTo>
                  <a:pt x="554804" y="102416"/>
                </a:lnTo>
                <a:lnTo>
                  <a:pt x="567094" y="90712"/>
                </a:lnTo>
                <a:lnTo>
                  <a:pt x="581140" y="80762"/>
                </a:lnTo>
                <a:lnTo>
                  <a:pt x="595771" y="73154"/>
                </a:lnTo>
                <a:lnTo>
                  <a:pt x="613328" y="67887"/>
                </a:lnTo>
                <a:lnTo>
                  <a:pt x="631470" y="65546"/>
                </a:lnTo>
                <a:lnTo>
                  <a:pt x="650197" y="64961"/>
                </a:lnTo>
                <a:lnTo>
                  <a:pt x="670095" y="66717"/>
                </a:lnTo>
                <a:lnTo>
                  <a:pt x="689993" y="69058"/>
                </a:lnTo>
                <a:lnTo>
                  <a:pt x="709892" y="71984"/>
                </a:lnTo>
                <a:lnTo>
                  <a:pt x="729789" y="74325"/>
                </a:lnTo>
                <a:lnTo>
                  <a:pt x="749687" y="75495"/>
                </a:lnTo>
                <a:lnTo>
                  <a:pt x="769000" y="75495"/>
                </a:lnTo>
                <a:lnTo>
                  <a:pt x="787143" y="73154"/>
                </a:lnTo>
                <a:lnTo>
                  <a:pt x="805286" y="68472"/>
                </a:lnTo>
                <a:lnTo>
                  <a:pt x="822842" y="61450"/>
                </a:lnTo>
                <a:lnTo>
                  <a:pt x="840399" y="52086"/>
                </a:lnTo>
                <a:lnTo>
                  <a:pt x="857956" y="42722"/>
                </a:lnTo>
                <a:lnTo>
                  <a:pt x="875513" y="32188"/>
                </a:lnTo>
                <a:lnTo>
                  <a:pt x="892485" y="22239"/>
                </a:lnTo>
                <a:lnTo>
                  <a:pt x="910628" y="13460"/>
                </a:lnTo>
                <a:lnTo>
                  <a:pt x="928184" y="6437"/>
                </a:lnTo>
                <a:lnTo>
                  <a:pt x="946327" y="1755"/>
                </a:lnTo>
                <a:close/>
              </a:path>
            </a:pathLst>
          </a:custGeom>
        </p:spPr>
      </p:pic>
      <p:sp>
        <p:nvSpPr>
          <p:cNvPr id="128" name="Freeform: Shape 127">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130" name="Freeform: Shape 129">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32" name="Freeform: Shape 131">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18" name="İçerik Yer Tutucusu 17">
            <a:extLst>
              <a:ext uri="{FF2B5EF4-FFF2-40B4-BE49-F238E27FC236}">
                <a16:creationId xmlns:a16="http://schemas.microsoft.com/office/drawing/2014/main" id="{302BC68E-E159-4BDB-A5B3-FC10B6814EA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763" r="17906" b="3"/>
          <a:stretch/>
        </p:blipFill>
        <p:spPr>
          <a:xfrm>
            <a:off x="5888384" y="2651760"/>
            <a:ext cx="2990398" cy="2986796"/>
          </a:xfrm>
          <a:custGeom>
            <a:avLst/>
            <a:gdLst/>
            <a:ahLst/>
            <a:cxnLst/>
            <a:rect l="l" t="t" r="r" b="b"/>
            <a:pathLst>
              <a:path w="2891598" h="2888118">
                <a:moveTo>
                  <a:pt x="1445800" y="0"/>
                </a:moveTo>
                <a:lnTo>
                  <a:pt x="1473855" y="2630"/>
                </a:lnTo>
                <a:lnTo>
                  <a:pt x="1501036" y="9644"/>
                </a:lnTo>
                <a:lnTo>
                  <a:pt x="1527340" y="20166"/>
                </a:lnTo>
                <a:lnTo>
                  <a:pt x="1554518" y="33318"/>
                </a:lnTo>
                <a:lnTo>
                  <a:pt x="1579946" y="48224"/>
                </a:lnTo>
                <a:lnTo>
                  <a:pt x="1606250" y="64005"/>
                </a:lnTo>
                <a:lnTo>
                  <a:pt x="1632552" y="78033"/>
                </a:lnTo>
                <a:lnTo>
                  <a:pt x="1658855" y="92063"/>
                </a:lnTo>
                <a:lnTo>
                  <a:pt x="1684282" y="102583"/>
                </a:lnTo>
                <a:lnTo>
                  <a:pt x="1712338" y="109598"/>
                </a:lnTo>
                <a:lnTo>
                  <a:pt x="1739518" y="113105"/>
                </a:lnTo>
                <a:lnTo>
                  <a:pt x="1768452" y="113105"/>
                </a:lnTo>
                <a:lnTo>
                  <a:pt x="1798262" y="111352"/>
                </a:lnTo>
                <a:lnTo>
                  <a:pt x="1828072" y="107844"/>
                </a:lnTo>
                <a:lnTo>
                  <a:pt x="1857883" y="103461"/>
                </a:lnTo>
                <a:lnTo>
                  <a:pt x="1887693" y="99954"/>
                </a:lnTo>
                <a:lnTo>
                  <a:pt x="1917504" y="97323"/>
                </a:lnTo>
                <a:lnTo>
                  <a:pt x="1945560" y="98199"/>
                </a:lnTo>
                <a:lnTo>
                  <a:pt x="1972740" y="101707"/>
                </a:lnTo>
                <a:lnTo>
                  <a:pt x="1999043" y="109598"/>
                </a:lnTo>
                <a:lnTo>
                  <a:pt x="2020963" y="120996"/>
                </a:lnTo>
                <a:lnTo>
                  <a:pt x="2042004" y="135902"/>
                </a:lnTo>
                <a:lnTo>
                  <a:pt x="2060417" y="153437"/>
                </a:lnTo>
                <a:lnTo>
                  <a:pt x="2078829" y="173603"/>
                </a:lnTo>
                <a:lnTo>
                  <a:pt x="2095489" y="194645"/>
                </a:lnTo>
                <a:lnTo>
                  <a:pt x="2112147" y="216565"/>
                </a:lnTo>
                <a:lnTo>
                  <a:pt x="2128805" y="238484"/>
                </a:lnTo>
                <a:lnTo>
                  <a:pt x="2145463" y="259528"/>
                </a:lnTo>
                <a:lnTo>
                  <a:pt x="2163000" y="279693"/>
                </a:lnTo>
                <a:lnTo>
                  <a:pt x="2183166" y="297229"/>
                </a:lnTo>
                <a:lnTo>
                  <a:pt x="2202455" y="313012"/>
                </a:lnTo>
                <a:lnTo>
                  <a:pt x="2224374" y="325286"/>
                </a:lnTo>
                <a:lnTo>
                  <a:pt x="2248047" y="335808"/>
                </a:lnTo>
                <a:lnTo>
                  <a:pt x="2273473" y="344575"/>
                </a:lnTo>
                <a:lnTo>
                  <a:pt x="2299776" y="352466"/>
                </a:lnTo>
                <a:lnTo>
                  <a:pt x="2326079" y="359480"/>
                </a:lnTo>
                <a:lnTo>
                  <a:pt x="2353259" y="366495"/>
                </a:lnTo>
                <a:lnTo>
                  <a:pt x="2378686" y="374386"/>
                </a:lnTo>
                <a:lnTo>
                  <a:pt x="2404111" y="383153"/>
                </a:lnTo>
                <a:lnTo>
                  <a:pt x="2427785" y="393675"/>
                </a:lnTo>
                <a:lnTo>
                  <a:pt x="2448828" y="406827"/>
                </a:lnTo>
                <a:lnTo>
                  <a:pt x="2468117" y="422609"/>
                </a:lnTo>
                <a:lnTo>
                  <a:pt x="2483898" y="441899"/>
                </a:lnTo>
                <a:lnTo>
                  <a:pt x="2497050" y="462941"/>
                </a:lnTo>
                <a:lnTo>
                  <a:pt x="2507571" y="486613"/>
                </a:lnTo>
                <a:lnTo>
                  <a:pt x="2516339" y="512041"/>
                </a:lnTo>
                <a:lnTo>
                  <a:pt x="2524229" y="537467"/>
                </a:lnTo>
                <a:lnTo>
                  <a:pt x="2531245" y="564648"/>
                </a:lnTo>
                <a:lnTo>
                  <a:pt x="2538259" y="590950"/>
                </a:lnTo>
                <a:lnTo>
                  <a:pt x="2546149" y="617254"/>
                </a:lnTo>
                <a:lnTo>
                  <a:pt x="2554917" y="642682"/>
                </a:lnTo>
                <a:lnTo>
                  <a:pt x="2565438" y="666354"/>
                </a:lnTo>
                <a:lnTo>
                  <a:pt x="2577714" y="688273"/>
                </a:lnTo>
                <a:lnTo>
                  <a:pt x="2593495" y="707564"/>
                </a:lnTo>
                <a:lnTo>
                  <a:pt x="2611030" y="727729"/>
                </a:lnTo>
                <a:lnTo>
                  <a:pt x="2631196" y="745264"/>
                </a:lnTo>
                <a:lnTo>
                  <a:pt x="2652239" y="761923"/>
                </a:lnTo>
                <a:lnTo>
                  <a:pt x="2675035" y="778582"/>
                </a:lnTo>
                <a:lnTo>
                  <a:pt x="2696954" y="795241"/>
                </a:lnTo>
                <a:lnTo>
                  <a:pt x="2717996" y="811900"/>
                </a:lnTo>
                <a:lnTo>
                  <a:pt x="2738161" y="830313"/>
                </a:lnTo>
                <a:lnTo>
                  <a:pt x="2755698" y="848725"/>
                </a:lnTo>
                <a:lnTo>
                  <a:pt x="2770603" y="869768"/>
                </a:lnTo>
                <a:lnTo>
                  <a:pt x="2782002" y="891687"/>
                </a:lnTo>
                <a:lnTo>
                  <a:pt x="2789892" y="917991"/>
                </a:lnTo>
                <a:lnTo>
                  <a:pt x="2793399" y="945171"/>
                </a:lnTo>
                <a:lnTo>
                  <a:pt x="2794276" y="973229"/>
                </a:lnTo>
                <a:lnTo>
                  <a:pt x="2791646" y="1003038"/>
                </a:lnTo>
                <a:lnTo>
                  <a:pt x="2788138" y="1032848"/>
                </a:lnTo>
                <a:lnTo>
                  <a:pt x="2783755" y="1062659"/>
                </a:lnTo>
                <a:lnTo>
                  <a:pt x="2780247" y="1092470"/>
                </a:lnTo>
                <a:lnTo>
                  <a:pt x="2778495" y="1122281"/>
                </a:lnTo>
                <a:lnTo>
                  <a:pt x="2778495" y="1151214"/>
                </a:lnTo>
                <a:lnTo>
                  <a:pt x="2782002" y="1178394"/>
                </a:lnTo>
                <a:lnTo>
                  <a:pt x="2789015" y="1205574"/>
                </a:lnTo>
                <a:lnTo>
                  <a:pt x="2799536" y="1231002"/>
                </a:lnTo>
                <a:lnTo>
                  <a:pt x="2813566" y="1257305"/>
                </a:lnTo>
                <a:lnTo>
                  <a:pt x="2827593" y="1283608"/>
                </a:lnTo>
                <a:lnTo>
                  <a:pt x="2843376" y="1309912"/>
                </a:lnTo>
                <a:lnTo>
                  <a:pt x="2858280" y="1335339"/>
                </a:lnTo>
                <a:lnTo>
                  <a:pt x="2871432" y="1362518"/>
                </a:lnTo>
                <a:lnTo>
                  <a:pt x="2881953" y="1388823"/>
                </a:lnTo>
                <a:lnTo>
                  <a:pt x="2888967" y="1416003"/>
                </a:lnTo>
                <a:lnTo>
                  <a:pt x="2891598" y="1444059"/>
                </a:lnTo>
                <a:lnTo>
                  <a:pt x="2888967" y="1472116"/>
                </a:lnTo>
                <a:lnTo>
                  <a:pt x="2881953" y="1499297"/>
                </a:lnTo>
                <a:lnTo>
                  <a:pt x="2871432" y="1525600"/>
                </a:lnTo>
                <a:lnTo>
                  <a:pt x="2858280" y="1552780"/>
                </a:lnTo>
                <a:lnTo>
                  <a:pt x="2843376" y="1578207"/>
                </a:lnTo>
                <a:lnTo>
                  <a:pt x="2827593" y="1604511"/>
                </a:lnTo>
                <a:lnTo>
                  <a:pt x="2813566" y="1630814"/>
                </a:lnTo>
                <a:lnTo>
                  <a:pt x="2799536" y="1657117"/>
                </a:lnTo>
                <a:lnTo>
                  <a:pt x="2789015" y="1682544"/>
                </a:lnTo>
                <a:lnTo>
                  <a:pt x="2782002" y="1709724"/>
                </a:lnTo>
                <a:lnTo>
                  <a:pt x="2778495" y="1736904"/>
                </a:lnTo>
                <a:lnTo>
                  <a:pt x="2778495" y="1765838"/>
                </a:lnTo>
                <a:lnTo>
                  <a:pt x="2780247" y="1795649"/>
                </a:lnTo>
                <a:lnTo>
                  <a:pt x="2783755" y="1825459"/>
                </a:lnTo>
                <a:lnTo>
                  <a:pt x="2788138" y="1855270"/>
                </a:lnTo>
                <a:lnTo>
                  <a:pt x="2791646" y="1885081"/>
                </a:lnTo>
                <a:lnTo>
                  <a:pt x="2794276" y="1914891"/>
                </a:lnTo>
                <a:lnTo>
                  <a:pt x="2793399" y="1942948"/>
                </a:lnTo>
                <a:lnTo>
                  <a:pt x="2789892" y="1970129"/>
                </a:lnTo>
                <a:lnTo>
                  <a:pt x="2782002" y="1996432"/>
                </a:lnTo>
                <a:lnTo>
                  <a:pt x="2770603" y="2018351"/>
                </a:lnTo>
                <a:lnTo>
                  <a:pt x="2755698" y="2039394"/>
                </a:lnTo>
                <a:lnTo>
                  <a:pt x="2738161" y="2057807"/>
                </a:lnTo>
                <a:lnTo>
                  <a:pt x="2717996" y="2076218"/>
                </a:lnTo>
                <a:lnTo>
                  <a:pt x="2696954" y="2092878"/>
                </a:lnTo>
                <a:lnTo>
                  <a:pt x="2675035" y="2109537"/>
                </a:lnTo>
                <a:lnTo>
                  <a:pt x="2652239" y="2126196"/>
                </a:lnTo>
                <a:lnTo>
                  <a:pt x="2631196" y="2142854"/>
                </a:lnTo>
                <a:lnTo>
                  <a:pt x="2611030" y="2160389"/>
                </a:lnTo>
                <a:lnTo>
                  <a:pt x="2593495" y="2180556"/>
                </a:lnTo>
                <a:lnTo>
                  <a:pt x="2577714" y="2199845"/>
                </a:lnTo>
                <a:lnTo>
                  <a:pt x="2565438" y="2221764"/>
                </a:lnTo>
                <a:lnTo>
                  <a:pt x="2554917" y="2245437"/>
                </a:lnTo>
                <a:lnTo>
                  <a:pt x="2546149" y="2270864"/>
                </a:lnTo>
                <a:lnTo>
                  <a:pt x="2538259" y="2297168"/>
                </a:lnTo>
                <a:lnTo>
                  <a:pt x="2531245" y="2323472"/>
                </a:lnTo>
                <a:lnTo>
                  <a:pt x="2524229" y="2350652"/>
                </a:lnTo>
                <a:lnTo>
                  <a:pt x="2516339" y="2376078"/>
                </a:lnTo>
                <a:lnTo>
                  <a:pt x="2507571" y="2401504"/>
                </a:lnTo>
                <a:lnTo>
                  <a:pt x="2497050" y="2425177"/>
                </a:lnTo>
                <a:lnTo>
                  <a:pt x="2483898" y="2446221"/>
                </a:lnTo>
                <a:lnTo>
                  <a:pt x="2468117" y="2465510"/>
                </a:lnTo>
                <a:lnTo>
                  <a:pt x="2448828" y="2481291"/>
                </a:lnTo>
                <a:lnTo>
                  <a:pt x="2427785" y="2494443"/>
                </a:lnTo>
                <a:lnTo>
                  <a:pt x="2404111" y="2504965"/>
                </a:lnTo>
                <a:lnTo>
                  <a:pt x="2378686" y="2513732"/>
                </a:lnTo>
                <a:lnTo>
                  <a:pt x="2353259" y="2521623"/>
                </a:lnTo>
                <a:lnTo>
                  <a:pt x="2326079" y="2528638"/>
                </a:lnTo>
                <a:lnTo>
                  <a:pt x="2299776" y="2535652"/>
                </a:lnTo>
                <a:lnTo>
                  <a:pt x="2273473" y="2543543"/>
                </a:lnTo>
                <a:lnTo>
                  <a:pt x="2248047" y="2552312"/>
                </a:lnTo>
                <a:lnTo>
                  <a:pt x="2224374" y="2562833"/>
                </a:lnTo>
                <a:lnTo>
                  <a:pt x="2202455" y="2575107"/>
                </a:lnTo>
                <a:lnTo>
                  <a:pt x="2183166" y="2590889"/>
                </a:lnTo>
                <a:lnTo>
                  <a:pt x="2163000" y="2608426"/>
                </a:lnTo>
                <a:lnTo>
                  <a:pt x="2145463" y="2628592"/>
                </a:lnTo>
                <a:lnTo>
                  <a:pt x="2128805" y="2649634"/>
                </a:lnTo>
                <a:lnTo>
                  <a:pt x="2112147" y="2671553"/>
                </a:lnTo>
                <a:lnTo>
                  <a:pt x="2095489" y="2693473"/>
                </a:lnTo>
                <a:lnTo>
                  <a:pt x="2078829" y="2714516"/>
                </a:lnTo>
                <a:lnTo>
                  <a:pt x="2060417" y="2734681"/>
                </a:lnTo>
                <a:lnTo>
                  <a:pt x="2042004" y="2752217"/>
                </a:lnTo>
                <a:lnTo>
                  <a:pt x="2020963" y="2767122"/>
                </a:lnTo>
                <a:lnTo>
                  <a:pt x="1999043" y="2778521"/>
                </a:lnTo>
                <a:lnTo>
                  <a:pt x="1972740" y="2786411"/>
                </a:lnTo>
                <a:lnTo>
                  <a:pt x="1945560" y="2789919"/>
                </a:lnTo>
                <a:lnTo>
                  <a:pt x="1917504" y="2790796"/>
                </a:lnTo>
                <a:lnTo>
                  <a:pt x="1887693" y="2788165"/>
                </a:lnTo>
                <a:lnTo>
                  <a:pt x="1857883" y="2784659"/>
                </a:lnTo>
                <a:lnTo>
                  <a:pt x="1828072" y="2780274"/>
                </a:lnTo>
                <a:lnTo>
                  <a:pt x="1798262" y="2776767"/>
                </a:lnTo>
                <a:lnTo>
                  <a:pt x="1768452" y="2775013"/>
                </a:lnTo>
                <a:lnTo>
                  <a:pt x="1739518" y="2775013"/>
                </a:lnTo>
                <a:lnTo>
                  <a:pt x="1712338" y="2778521"/>
                </a:lnTo>
                <a:lnTo>
                  <a:pt x="1684282" y="2785535"/>
                </a:lnTo>
                <a:lnTo>
                  <a:pt x="1658855" y="2796057"/>
                </a:lnTo>
                <a:lnTo>
                  <a:pt x="1632552" y="2810085"/>
                </a:lnTo>
                <a:lnTo>
                  <a:pt x="1606250" y="2824114"/>
                </a:lnTo>
                <a:lnTo>
                  <a:pt x="1579946" y="2839896"/>
                </a:lnTo>
                <a:lnTo>
                  <a:pt x="1554518" y="2854801"/>
                </a:lnTo>
                <a:lnTo>
                  <a:pt x="1527340" y="2867952"/>
                </a:lnTo>
                <a:lnTo>
                  <a:pt x="1501036" y="2878474"/>
                </a:lnTo>
                <a:lnTo>
                  <a:pt x="1473855" y="2885488"/>
                </a:lnTo>
                <a:lnTo>
                  <a:pt x="1445800" y="2888118"/>
                </a:lnTo>
                <a:lnTo>
                  <a:pt x="1417743" y="2885488"/>
                </a:lnTo>
                <a:lnTo>
                  <a:pt x="1390563" y="2878474"/>
                </a:lnTo>
                <a:lnTo>
                  <a:pt x="1364260" y="2867952"/>
                </a:lnTo>
                <a:lnTo>
                  <a:pt x="1337080" y="2854801"/>
                </a:lnTo>
                <a:lnTo>
                  <a:pt x="1311653" y="2839896"/>
                </a:lnTo>
                <a:lnTo>
                  <a:pt x="1285350" y="2824114"/>
                </a:lnTo>
                <a:lnTo>
                  <a:pt x="1259047" y="2810085"/>
                </a:lnTo>
                <a:lnTo>
                  <a:pt x="1232744" y="2796057"/>
                </a:lnTo>
                <a:lnTo>
                  <a:pt x="1206441" y="2785535"/>
                </a:lnTo>
                <a:lnTo>
                  <a:pt x="1179261" y="2778521"/>
                </a:lnTo>
                <a:lnTo>
                  <a:pt x="1152081" y="2775013"/>
                </a:lnTo>
                <a:lnTo>
                  <a:pt x="1123147" y="2775013"/>
                </a:lnTo>
                <a:lnTo>
                  <a:pt x="1093337" y="2776767"/>
                </a:lnTo>
                <a:lnTo>
                  <a:pt x="1063527" y="2780274"/>
                </a:lnTo>
                <a:lnTo>
                  <a:pt x="1033716" y="2784659"/>
                </a:lnTo>
                <a:lnTo>
                  <a:pt x="1003905" y="2788165"/>
                </a:lnTo>
                <a:lnTo>
                  <a:pt x="974095" y="2790796"/>
                </a:lnTo>
                <a:lnTo>
                  <a:pt x="946040" y="2789919"/>
                </a:lnTo>
                <a:lnTo>
                  <a:pt x="918859" y="2786411"/>
                </a:lnTo>
                <a:lnTo>
                  <a:pt x="892556" y="2778521"/>
                </a:lnTo>
                <a:lnTo>
                  <a:pt x="870636" y="2767122"/>
                </a:lnTo>
                <a:lnTo>
                  <a:pt x="849593" y="2752217"/>
                </a:lnTo>
                <a:lnTo>
                  <a:pt x="831181" y="2734681"/>
                </a:lnTo>
                <a:lnTo>
                  <a:pt x="812769" y="2714516"/>
                </a:lnTo>
                <a:lnTo>
                  <a:pt x="796111" y="2693473"/>
                </a:lnTo>
                <a:lnTo>
                  <a:pt x="779451" y="2671553"/>
                </a:lnTo>
                <a:lnTo>
                  <a:pt x="762793" y="2649634"/>
                </a:lnTo>
                <a:lnTo>
                  <a:pt x="746135" y="2628592"/>
                </a:lnTo>
                <a:lnTo>
                  <a:pt x="728599" y="2608426"/>
                </a:lnTo>
                <a:lnTo>
                  <a:pt x="708433" y="2590889"/>
                </a:lnTo>
                <a:lnTo>
                  <a:pt x="689144" y="2575107"/>
                </a:lnTo>
                <a:lnTo>
                  <a:pt x="667225" y="2562833"/>
                </a:lnTo>
                <a:lnTo>
                  <a:pt x="643552" y="2552312"/>
                </a:lnTo>
                <a:lnTo>
                  <a:pt x="618126" y="2543543"/>
                </a:lnTo>
                <a:lnTo>
                  <a:pt x="591822" y="2535652"/>
                </a:lnTo>
                <a:lnTo>
                  <a:pt x="565519" y="2528638"/>
                </a:lnTo>
                <a:lnTo>
                  <a:pt x="538339" y="2521623"/>
                </a:lnTo>
                <a:lnTo>
                  <a:pt x="512913" y="2513732"/>
                </a:lnTo>
                <a:lnTo>
                  <a:pt x="487486" y="2504965"/>
                </a:lnTo>
                <a:lnTo>
                  <a:pt x="463814" y="2494443"/>
                </a:lnTo>
                <a:lnTo>
                  <a:pt x="442771" y="2481291"/>
                </a:lnTo>
                <a:lnTo>
                  <a:pt x="423481" y="2465510"/>
                </a:lnTo>
                <a:lnTo>
                  <a:pt x="407701" y="2446221"/>
                </a:lnTo>
                <a:lnTo>
                  <a:pt x="394549" y="2425177"/>
                </a:lnTo>
                <a:lnTo>
                  <a:pt x="384027" y="2401504"/>
                </a:lnTo>
                <a:lnTo>
                  <a:pt x="375260" y="2376078"/>
                </a:lnTo>
                <a:lnTo>
                  <a:pt x="367369" y="2350652"/>
                </a:lnTo>
                <a:lnTo>
                  <a:pt x="360355" y="2323472"/>
                </a:lnTo>
                <a:lnTo>
                  <a:pt x="353341" y="2297168"/>
                </a:lnTo>
                <a:lnTo>
                  <a:pt x="345449" y="2270864"/>
                </a:lnTo>
                <a:lnTo>
                  <a:pt x="336681" y="2245437"/>
                </a:lnTo>
                <a:lnTo>
                  <a:pt x="326160" y="2221764"/>
                </a:lnTo>
                <a:lnTo>
                  <a:pt x="313886" y="2199845"/>
                </a:lnTo>
                <a:lnTo>
                  <a:pt x="298104" y="2180556"/>
                </a:lnTo>
                <a:lnTo>
                  <a:pt x="280568" y="2160389"/>
                </a:lnTo>
                <a:lnTo>
                  <a:pt x="260402" y="2142854"/>
                </a:lnTo>
                <a:lnTo>
                  <a:pt x="238482" y="2126196"/>
                </a:lnTo>
                <a:lnTo>
                  <a:pt x="216563" y="2109537"/>
                </a:lnTo>
                <a:lnTo>
                  <a:pt x="194645" y="2092878"/>
                </a:lnTo>
                <a:lnTo>
                  <a:pt x="173602" y="2076218"/>
                </a:lnTo>
                <a:lnTo>
                  <a:pt x="153436" y="2057807"/>
                </a:lnTo>
                <a:lnTo>
                  <a:pt x="135901" y="2039394"/>
                </a:lnTo>
                <a:lnTo>
                  <a:pt x="120996" y="2018351"/>
                </a:lnTo>
                <a:lnTo>
                  <a:pt x="109598" y="1996432"/>
                </a:lnTo>
                <a:lnTo>
                  <a:pt x="101707" y="1970129"/>
                </a:lnTo>
                <a:lnTo>
                  <a:pt x="98199" y="1942948"/>
                </a:lnTo>
                <a:lnTo>
                  <a:pt x="97322" y="1914891"/>
                </a:lnTo>
                <a:lnTo>
                  <a:pt x="99953" y="1885081"/>
                </a:lnTo>
                <a:lnTo>
                  <a:pt x="103460" y="1855270"/>
                </a:lnTo>
                <a:lnTo>
                  <a:pt x="107843" y="1825459"/>
                </a:lnTo>
                <a:lnTo>
                  <a:pt x="111351" y="1795649"/>
                </a:lnTo>
                <a:lnTo>
                  <a:pt x="113105" y="1765838"/>
                </a:lnTo>
                <a:lnTo>
                  <a:pt x="113105" y="1736904"/>
                </a:lnTo>
                <a:lnTo>
                  <a:pt x="109598" y="1709724"/>
                </a:lnTo>
                <a:lnTo>
                  <a:pt x="102584" y="1682544"/>
                </a:lnTo>
                <a:lnTo>
                  <a:pt x="92062" y="1657117"/>
                </a:lnTo>
                <a:lnTo>
                  <a:pt x="78910" y="1630814"/>
                </a:lnTo>
                <a:lnTo>
                  <a:pt x="64005" y="1604511"/>
                </a:lnTo>
                <a:lnTo>
                  <a:pt x="48224" y="1578207"/>
                </a:lnTo>
                <a:lnTo>
                  <a:pt x="33319" y="1552780"/>
                </a:lnTo>
                <a:lnTo>
                  <a:pt x="20166" y="1525600"/>
                </a:lnTo>
                <a:lnTo>
                  <a:pt x="9645" y="1499297"/>
                </a:lnTo>
                <a:lnTo>
                  <a:pt x="2631" y="1472116"/>
                </a:lnTo>
                <a:lnTo>
                  <a:pt x="0" y="1444059"/>
                </a:lnTo>
                <a:lnTo>
                  <a:pt x="2631" y="1416003"/>
                </a:lnTo>
                <a:lnTo>
                  <a:pt x="9645" y="1388823"/>
                </a:lnTo>
                <a:lnTo>
                  <a:pt x="20166" y="1362518"/>
                </a:lnTo>
                <a:lnTo>
                  <a:pt x="33319" y="1335339"/>
                </a:lnTo>
                <a:lnTo>
                  <a:pt x="48224" y="1309912"/>
                </a:lnTo>
                <a:lnTo>
                  <a:pt x="64005" y="1283608"/>
                </a:lnTo>
                <a:lnTo>
                  <a:pt x="78910" y="1257305"/>
                </a:lnTo>
                <a:lnTo>
                  <a:pt x="92062" y="1231002"/>
                </a:lnTo>
                <a:lnTo>
                  <a:pt x="102584" y="1205574"/>
                </a:lnTo>
                <a:lnTo>
                  <a:pt x="109598" y="1178394"/>
                </a:lnTo>
                <a:lnTo>
                  <a:pt x="113105" y="1151214"/>
                </a:lnTo>
                <a:lnTo>
                  <a:pt x="113105" y="1122281"/>
                </a:lnTo>
                <a:lnTo>
                  <a:pt x="111351" y="1092470"/>
                </a:lnTo>
                <a:lnTo>
                  <a:pt x="107843" y="1062659"/>
                </a:lnTo>
                <a:lnTo>
                  <a:pt x="103460" y="1032848"/>
                </a:lnTo>
                <a:lnTo>
                  <a:pt x="99953" y="1003038"/>
                </a:lnTo>
                <a:lnTo>
                  <a:pt x="97322" y="973229"/>
                </a:lnTo>
                <a:lnTo>
                  <a:pt x="98199" y="945171"/>
                </a:lnTo>
                <a:lnTo>
                  <a:pt x="101707" y="917991"/>
                </a:lnTo>
                <a:lnTo>
                  <a:pt x="109598" y="891687"/>
                </a:lnTo>
                <a:lnTo>
                  <a:pt x="120996" y="869768"/>
                </a:lnTo>
                <a:lnTo>
                  <a:pt x="135901" y="848725"/>
                </a:lnTo>
                <a:lnTo>
                  <a:pt x="153436" y="830313"/>
                </a:lnTo>
                <a:lnTo>
                  <a:pt x="173602" y="811900"/>
                </a:lnTo>
                <a:lnTo>
                  <a:pt x="194645" y="795241"/>
                </a:lnTo>
                <a:lnTo>
                  <a:pt x="216563" y="778582"/>
                </a:lnTo>
                <a:lnTo>
                  <a:pt x="238482" y="761923"/>
                </a:lnTo>
                <a:lnTo>
                  <a:pt x="260402" y="745264"/>
                </a:lnTo>
                <a:lnTo>
                  <a:pt x="280568" y="727729"/>
                </a:lnTo>
                <a:lnTo>
                  <a:pt x="298104" y="707564"/>
                </a:lnTo>
                <a:lnTo>
                  <a:pt x="313886" y="688273"/>
                </a:lnTo>
                <a:lnTo>
                  <a:pt x="326160" y="666354"/>
                </a:lnTo>
                <a:lnTo>
                  <a:pt x="336681" y="642682"/>
                </a:lnTo>
                <a:lnTo>
                  <a:pt x="345449" y="617254"/>
                </a:lnTo>
                <a:lnTo>
                  <a:pt x="353341" y="590950"/>
                </a:lnTo>
                <a:lnTo>
                  <a:pt x="360355" y="564648"/>
                </a:lnTo>
                <a:lnTo>
                  <a:pt x="367369" y="537467"/>
                </a:lnTo>
                <a:lnTo>
                  <a:pt x="375260" y="512041"/>
                </a:lnTo>
                <a:lnTo>
                  <a:pt x="384027" y="486613"/>
                </a:lnTo>
                <a:lnTo>
                  <a:pt x="394549" y="462941"/>
                </a:lnTo>
                <a:lnTo>
                  <a:pt x="407701" y="441899"/>
                </a:lnTo>
                <a:lnTo>
                  <a:pt x="423481" y="422609"/>
                </a:lnTo>
                <a:lnTo>
                  <a:pt x="442771" y="406827"/>
                </a:lnTo>
                <a:lnTo>
                  <a:pt x="463814" y="393675"/>
                </a:lnTo>
                <a:lnTo>
                  <a:pt x="487486" y="383153"/>
                </a:lnTo>
                <a:lnTo>
                  <a:pt x="512913" y="374386"/>
                </a:lnTo>
                <a:lnTo>
                  <a:pt x="538339" y="366495"/>
                </a:lnTo>
                <a:lnTo>
                  <a:pt x="565519" y="359480"/>
                </a:lnTo>
                <a:lnTo>
                  <a:pt x="591822" y="352466"/>
                </a:lnTo>
                <a:lnTo>
                  <a:pt x="618126" y="344575"/>
                </a:lnTo>
                <a:lnTo>
                  <a:pt x="643552" y="335808"/>
                </a:lnTo>
                <a:lnTo>
                  <a:pt x="667225" y="325286"/>
                </a:lnTo>
                <a:lnTo>
                  <a:pt x="689144" y="313012"/>
                </a:lnTo>
                <a:lnTo>
                  <a:pt x="708433" y="297229"/>
                </a:lnTo>
                <a:lnTo>
                  <a:pt x="728599" y="279693"/>
                </a:lnTo>
                <a:lnTo>
                  <a:pt x="746135" y="259528"/>
                </a:lnTo>
                <a:lnTo>
                  <a:pt x="762793" y="238484"/>
                </a:lnTo>
                <a:lnTo>
                  <a:pt x="779451" y="216565"/>
                </a:lnTo>
                <a:lnTo>
                  <a:pt x="796111" y="194645"/>
                </a:lnTo>
                <a:lnTo>
                  <a:pt x="812769" y="173603"/>
                </a:lnTo>
                <a:lnTo>
                  <a:pt x="831181" y="153437"/>
                </a:lnTo>
                <a:lnTo>
                  <a:pt x="849593" y="135902"/>
                </a:lnTo>
                <a:lnTo>
                  <a:pt x="870636" y="120996"/>
                </a:lnTo>
                <a:lnTo>
                  <a:pt x="892556" y="109598"/>
                </a:lnTo>
                <a:lnTo>
                  <a:pt x="918859" y="101707"/>
                </a:lnTo>
                <a:lnTo>
                  <a:pt x="946040" y="98199"/>
                </a:lnTo>
                <a:lnTo>
                  <a:pt x="974095" y="97323"/>
                </a:lnTo>
                <a:lnTo>
                  <a:pt x="1003905" y="99954"/>
                </a:lnTo>
                <a:lnTo>
                  <a:pt x="1033716" y="103461"/>
                </a:lnTo>
                <a:lnTo>
                  <a:pt x="1063527" y="107844"/>
                </a:lnTo>
                <a:lnTo>
                  <a:pt x="1093337" y="111352"/>
                </a:lnTo>
                <a:lnTo>
                  <a:pt x="1123147" y="113105"/>
                </a:lnTo>
                <a:lnTo>
                  <a:pt x="1152081" y="113105"/>
                </a:lnTo>
                <a:lnTo>
                  <a:pt x="1179261" y="109598"/>
                </a:lnTo>
                <a:lnTo>
                  <a:pt x="1206441" y="102583"/>
                </a:lnTo>
                <a:lnTo>
                  <a:pt x="1232744" y="92063"/>
                </a:lnTo>
                <a:lnTo>
                  <a:pt x="1259047" y="78033"/>
                </a:lnTo>
                <a:lnTo>
                  <a:pt x="1285350" y="64005"/>
                </a:lnTo>
                <a:lnTo>
                  <a:pt x="1311653" y="48224"/>
                </a:lnTo>
                <a:lnTo>
                  <a:pt x="1337080" y="33318"/>
                </a:lnTo>
                <a:lnTo>
                  <a:pt x="1364260" y="20166"/>
                </a:lnTo>
                <a:lnTo>
                  <a:pt x="1390563" y="9644"/>
                </a:lnTo>
                <a:lnTo>
                  <a:pt x="1417743" y="2630"/>
                </a:lnTo>
                <a:close/>
              </a:path>
            </a:pathLst>
          </a:custGeom>
        </p:spPr>
      </p:pic>
      <p:pic>
        <p:nvPicPr>
          <p:cNvPr id="22" name="Resim 21" descr="metin içeren bir resim&#10;&#10;Açıklama otomatik olarak oluşturuldu">
            <a:extLst>
              <a:ext uri="{FF2B5EF4-FFF2-40B4-BE49-F238E27FC236}">
                <a16:creationId xmlns:a16="http://schemas.microsoft.com/office/drawing/2014/main" id="{C06134F7-76DD-4B15-956A-8CA51E8FCB31}"/>
              </a:ext>
            </a:extLst>
          </p:cNvPr>
          <p:cNvPicPr>
            <a:picLocks noChangeAspect="1"/>
          </p:cNvPicPr>
          <p:nvPr/>
        </p:nvPicPr>
        <p:blipFill rotWithShape="1">
          <a:blip r:embed="rId4">
            <a:extLst>
              <a:ext uri="{28A0092B-C50C-407E-A947-70E740481C1C}">
                <a14:useLocalDpi xmlns:a14="http://schemas.microsoft.com/office/drawing/2010/main" val="0"/>
              </a:ext>
            </a:extLst>
          </a:blip>
          <a:srcRect l="10743" r="10033" b="-2"/>
          <a:stretch/>
        </p:blipFill>
        <p:spPr>
          <a:xfrm>
            <a:off x="8131642" y="10"/>
            <a:ext cx="4060358" cy="3613349"/>
          </a:xfrm>
          <a:custGeom>
            <a:avLst/>
            <a:gdLst/>
            <a:ahLst/>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p:spPr>
      </p:pic>
      <p:pic>
        <p:nvPicPr>
          <p:cNvPr id="34" name="Resim 33">
            <a:extLst>
              <a:ext uri="{FF2B5EF4-FFF2-40B4-BE49-F238E27FC236}">
                <a16:creationId xmlns:a16="http://schemas.microsoft.com/office/drawing/2014/main" id="{38759D97-08F1-4E0B-A043-3630CDF25397}"/>
              </a:ext>
            </a:extLst>
          </p:cNvPr>
          <p:cNvPicPr>
            <a:picLocks noChangeAspect="1"/>
          </p:cNvPicPr>
          <p:nvPr/>
        </p:nvPicPr>
        <p:blipFill rotWithShape="1">
          <a:blip r:embed="rId5">
            <a:extLst>
              <a:ext uri="{28A0092B-C50C-407E-A947-70E740481C1C}">
                <a14:useLocalDpi xmlns:a14="http://schemas.microsoft.com/office/drawing/2010/main" val="0"/>
              </a:ext>
            </a:extLst>
          </a:blip>
          <a:srcRect l="15024" r="16834" b="-3"/>
          <a:stretch/>
        </p:blipFill>
        <p:spPr>
          <a:xfrm>
            <a:off x="8942470" y="4032403"/>
            <a:ext cx="3249530" cy="2825596"/>
          </a:xfrm>
          <a:custGeom>
            <a:avLst/>
            <a:gdLst/>
            <a:ahLst/>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p:spPr>
      </p:pic>
      <p:sp>
        <p:nvSpPr>
          <p:cNvPr id="35" name="Dikdörtgen 34">
            <a:extLst>
              <a:ext uri="{FF2B5EF4-FFF2-40B4-BE49-F238E27FC236}">
                <a16:creationId xmlns:a16="http://schemas.microsoft.com/office/drawing/2014/main" id="{861D72CB-00CE-4B56-809F-6BDF3BC43B2B}"/>
              </a:ext>
            </a:extLst>
          </p:cNvPr>
          <p:cNvSpPr/>
          <p:nvPr/>
        </p:nvSpPr>
        <p:spPr>
          <a:xfrm>
            <a:off x="0" y="273933"/>
            <a:ext cx="5664995"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WHY KLOTI </a:t>
            </a:r>
            <a:r>
              <a:rPr lang="en-US" sz="54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IS</a:t>
            </a:r>
            <a:r>
              <a:rPr lang="en-U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 NECESSARY ?</a:t>
            </a:r>
            <a:endParaRPr lang="tr-TR"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36" name="Dikdörtgen 35">
            <a:extLst>
              <a:ext uri="{FF2B5EF4-FFF2-40B4-BE49-F238E27FC236}">
                <a16:creationId xmlns:a16="http://schemas.microsoft.com/office/drawing/2014/main" id="{14BBA01A-76E1-4543-B641-7CE4A527560E}"/>
              </a:ext>
            </a:extLst>
          </p:cNvPr>
          <p:cNvSpPr/>
          <p:nvPr/>
        </p:nvSpPr>
        <p:spPr>
          <a:xfrm>
            <a:off x="-93525" y="2420470"/>
            <a:ext cx="3678860" cy="461665"/>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ü"/>
            </a:pPr>
            <a:r>
              <a:rPr lang="tr-TR" sz="2400" b="1" i="0" dirty="0" err="1">
                <a:ln w="12700" cmpd="sng">
                  <a:solidFill>
                    <a:srgbClr val="FF0000"/>
                  </a:solidFill>
                  <a:prstDash val="solid"/>
                </a:ln>
                <a:solidFill>
                  <a:srgbClr val="EC5F73"/>
                </a:solidFill>
                <a:latin typeface="Roboto" panose="02000000000000000000" pitchFamily="2" charset="0"/>
              </a:rPr>
              <a:t>Easy</a:t>
            </a:r>
            <a:r>
              <a:rPr lang="tr-TR" sz="2400" b="1" i="0" dirty="0">
                <a:ln w="12700" cmpd="sng">
                  <a:solidFill>
                    <a:schemeClr val="accent2">
                      <a:lumMod val="75000"/>
                    </a:schemeClr>
                  </a:solidFill>
                  <a:prstDash val="solid"/>
                </a:ln>
                <a:solidFill>
                  <a:srgbClr val="EC5F73"/>
                </a:solidFill>
                <a:latin typeface="Roboto" panose="02000000000000000000" pitchFamily="2" charset="0"/>
              </a:rPr>
              <a:t> </a:t>
            </a:r>
            <a:r>
              <a:rPr lang="tr-TR" sz="2400" b="1" i="0" dirty="0">
                <a:ln w="12700" cmpd="sng">
                  <a:solidFill>
                    <a:srgbClr val="FF0000"/>
                  </a:solidFill>
                  <a:prstDash val="solid"/>
                </a:ln>
                <a:solidFill>
                  <a:srgbClr val="EC5F73"/>
                </a:solidFill>
                <a:latin typeface="Roboto" panose="02000000000000000000" pitchFamily="2" charset="0"/>
              </a:rPr>
              <a:t>Accessibility</a:t>
            </a:r>
            <a:r>
              <a:rPr lang="tr-TR" sz="2400" b="1" i="0" dirty="0">
                <a:ln w="12700" cmpd="sng">
                  <a:solidFill>
                    <a:schemeClr val="accent2">
                      <a:lumMod val="75000"/>
                    </a:schemeClr>
                  </a:solidFill>
                  <a:prstDash val="solid"/>
                </a:ln>
                <a:solidFill>
                  <a:srgbClr val="EC5F73"/>
                </a:solidFill>
                <a:latin typeface="Roboto" panose="02000000000000000000" pitchFamily="2" charset="0"/>
              </a:rPr>
              <a:t> </a:t>
            </a:r>
            <a:endParaRPr lang="tr-TR" sz="2400" b="1" dirty="0">
              <a:ln w="12700" cmpd="sng">
                <a:solidFill>
                  <a:schemeClr val="accent2">
                    <a:lumMod val="75000"/>
                  </a:schemeClr>
                </a:solidFill>
                <a:prstDash val="solid"/>
              </a:ln>
              <a:solidFill>
                <a:srgbClr val="EC5F73"/>
              </a:solidFill>
            </a:endParaRPr>
          </a:p>
        </p:txBody>
      </p:sp>
      <p:sp>
        <p:nvSpPr>
          <p:cNvPr id="108" name="Dikdörtgen 107">
            <a:extLst>
              <a:ext uri="{FF2B5EF4-FFF2-40B4-BE49-F238E27FC236}">
                <a16:creationId xmlns:a16="http://schemas.microsoft.com/office/drawing/2014/main" id="{13B79C78-C1A2-4E2C-A558-242918F4711E}"/>
              </a:ext>
            </a:extLst>
          </p:cNvPr>
          <p:cNvSpPr/>
          <p:nvPr/>
        </p:nvSpPr>
        <p:spPr>
          <a:xfrm>
            <a:off x="-93525" y="3975866"/>
            <a:ext cx="3678860" cy="461665"/>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ü"/>
            </a:pPr>
            <a:r>
              <a:rPr lang="tr-TR" sz="2400" b="1" i="0" dirty="0" err="1">
                <a:ln w="12700" cmpd="sng">
                  <a:solidFill>
                    <a:srgbClr val="FF3300"/>
                  </a:solidFill>
                  <a:prstDash val="solid"/>
                </a:ln>
                <a:solidFill>
                  <a:srgbClr val="EC5F73"/>
                </a:solidFill>
                <a:latin typeface="Roboto" panose="02000000000000000000" pitchFamily="2" charset="0"/>
              </a:rPr>
              <a:t>Saving</a:t>
            </a:r>
            <a:r>
              <a:rPr lang="tr-TR" sz="2400" b="1" i="0" dirty="0">
                <a:ln w="12700" cmpd="sng">
                  <a:solidFill>
                    <a:srgbClr val="FF3300"/>
                  </a:solidFill>
                  <a:prstDash val="solid"/>
                </a:ln>
                <a:solidFill>
                  <a:srgbClr val="EC5F73"/>
                </a:solidFill>
                <a:latin typeface="Roboto" panose="02000000000000000000" pitchFamily="2" charset="0"/>
              </a:rPr>
              <a:t> </a:t>
            </a:r>
            <a:r>
              <a:rPr lang="tr-TR" sz="2400" b="1" dirty="0">
                <a:ln w="12700" cmpd="sng">
                  <a:solidFill>
                    <a:srgbClr val="FF3300"/>
                  </a:solidFill>
                  <a:prstDash val="solid"/>
                </a:ln>
                <a:solidFill>
                  <a:srgbClr val="EC5F73"/>
                </a:solidFill>
                <a:latin typeface="Roboto" panose="02000000000000000000" pitchFamily="2" charset="0"/>
              </a:rPr>
              <a:t>O</a:t>
            </a:r>
            <a:r>
              <a:rPr lang="tr-TR" sz="2400" b="1" i="0" dirty="0">
                <a:ln w="12700" cmpd="sng">
                  <a:solidFill>
                    <a:srgbClr val="FF3300"/>
                  </a:solidFill>
                  <a:prstDash val="solid"/>
                </a:ln>
                <a:solidFill>
                  <a:srgbClr val="EC5F73"/>
                </a:solidFill>
                <a:latin typeface="Roboto" panose="02000000000000000000" pitchFamily="2" charset="0"/>
              </a:rPr>
              <a:t>n Time</a:t>
            </a:r>
            <a:endParaRPr lang="tr-TR" sz="2400" b="1" dirty="0">
              <a:ln w="12700" cmpd="sng">
                <a:solidFill>
                  <a:srgbClr val="FF3300"/>
                </a:solidFill>
                <a:prstDash val="solid"/>
              </a:ln>
              <a:solidFill>
                <a:srgbClr val="EC5F73"/>
              </a:solidFill>
            </a:endParaRPr>
          </a:p>
        </p:txBody>
      </p:sp>
      <p:sp>
        <p:nvSpPr>
          <p:cNvPr id="110" name="Dikdörtgen 109">
            <a:extLst>
              <a:ext uri="{FF2B5EF4-FFF2-40B4-BE49-F238E27FC236}">
                <a16:creationId xmlns:a16="http://schemas.microsoft.com/office/drawing/2014/main" id="{2F17727A-9430-4CA9-9180-62EB80736799}"/>
              </a:ext>
            </a:extLst>
          </p:cNvPr>
          <p:cNvSpPr/>
          <p:nvPr/>
        </p:nvSpPr>
        <p:spPr>
          <a:xfrm>
            <a:off x="1440071" y="3151694"/>
            <a:ext cx="4055854" cy="461665"/>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ü"/>
            </a:pPr>
            <a:r>
              <a:rPr lang="tr-TR" sz="2400" b="1" dirty="0" err="1">
                <a:ln w="12700" cmpd="sng">
                  <a:solidFill>
                    <a:srgbClr val="FF0000"/>
                  </a:solidFill>
                  <a:prstDash val="solid"/>
                </a:ln>
                <a:solidFill>
                  <a:srgbClr val="EC5F73"/>
                </a:solidFill>
                <a:latin typeface="Roboto" panose="02000000000000000000" pitchFamily="2" charset="0"/>
              </a:rPr>
              <a:t>A</a:t>
            </a:r>
            <a:r>
              <a:rPr lang="tr-TR" sz="2400" b="1" i="0" dirty="0" err="1">
                <a:ln w="12700" cmpd="sng">
                  <a:solidFill>
                    <a:srgbClr val="FF0000"/>
                  </a:solidFill>
                  <a:prstDash val="solid"/>
                </a:ln>
                <a:solidFill>
                  <a:srgbClr val="EC5F73"/>
                </a:solidFill>
                <a:latin typeface="Roboto" panose="02000000000000000000" pitchFamily="2" charset="0"/>
              </a:rPr>
              <a:t>way</a:t>
            </a:r>
            <a:r>
              <a:rPr lang="tr-TR" sz="2400" b="1" i="0" dirty="0">
                <a:ln w="12700" cmpd="sng">
                  <a:solidFill>
                    <a:srgbClr val="FF0000"/>
                  </a:solidFill>
                  <a:prstDash val="solid"/>
                </a:ln>
                <a:solidFill>
                  <a:srgbClr val="EC5F73"/>
                </a:solidFill>
                <a:latin typeface="Roboto" panose="02000000000000000000" pitchFamily="2" charset="0"/>
              </a:rPr>
              <a:t> </a:t>
            </a:r>
            <a:r>
              <a:rPr lang="tr-TR" sz="2400" b="1" dirty="0" err="1">
                <a:ln w="12700" cmpd="sng">
                  <a:solidFill>
                    <a:srgbClr val="FF0000"/>
                  </a:solidFill>
                  <a:prstDash val="solid"/>
                </a:ln>
                <a:solidFill>
                  <a:srgbClr val="EC5F73"/>
                </a:solidFill>
                <a:latin typeface="Roboto" panose="02000000000000000000" pitchFamily="2" charset="0"/>
              </a:rPr>
              <a:t>F</a:t>
            </a:r>
            <a:r>
              <a:rPr lang="tr-TR" sz="2400" b="1" i="0" dirty="0" err="1">
                <a:ln w="12700" cmpd="sng">
                  <a:solidFill>
                    <a:srgbClr val="FF0000"/>
                  </a:solidFill>
                  <a:prstDash val="solid"/>
                </a:ln>
                <a:solidFill>
                  <a:srgbClr val="EC5F73"/>
                </a:solidFill>
                <a:latin typeface="Roboto" panose="02000000000000000000" pitchFamily="2" charset="0"/>
              </a:rPr>
              <a:t>rom</a:t>
            </a:r>
            <a:r>
              <a:rPr lang="tr-TR" sz="2400" b="1" i="0" dirty="0">
                <a:ln w="12700" cmpd="sng">
                  <a:solidFill>
                    <a:srgbClr val="FF0000"/>
                  </a:solidFill>
                  <a:prstDash val="solid"/>
                </a:ln>
                <a:solidFill>
                  <a:srgbClr val="EC5F73"/>
                </a:solidFill>
                <a:latin typeface="Roboto" panose="02000000000000000000" pitchFamily="2" charset="0"/>
              </a:rPr>
              <a:t> </a:t>
            </a:r>
            <a:r>
              <a:rPr lang="tr-TR" sz="2400" b="1" dirty="0" err="1">
                <a:ln w="12700" cmpd="sng">
                  <a:solidFill>
                    <a:srgbClr val="FF0000"/>
                  </a:solidFill>
                  <a:prstDash val="solid"/>
                </a:ln>
                <a:solidFill>
                  <a:srgbClr val="EC5F73"/>
                </a:solidFill>
                <a:latin typeface="Roboto" panose="02000000000000000000" pitchFamily="2" charset="0"/>
              </a:rPr>
              <a:t>D</a:t>
            </a:r>
            <a:r>
              <a:rPr lang="tr-TR" sz="2400" b="1" i="0" dirty="0" err="1">
                <a:ln w="12700" cmpd="sng">
                  <a:solidFill>
                    <a:srgbClr val="FF0000"/>
                  </a:solidFill>
                  <a:prstDash val="solid"/>
                </a:ln>
                <a:solidFill>
                  <a:srgbClr val="EC5F73"/>
                </a:solidFill>
                <a:latin typeface="Roboto" panose="02000000000000000000" pitchFamily="2" charset="0"/>
              </a:rPr>
              <a:t>isease</a:t>
            </a:r>
            <a:r>
              <a:rPr lang="tr-TR" sz="2400" b="1" i="0" dirty="0">
                <a:ln w="12700" cmpd="sng">
                  <a:solidFill>
                    <a:srgbClr val="FF0000"/>
                  </a:solidFill>
                  <a:prstDash val="solid"/>
                </a:ln>
                <a:solidFill>
                  <a:srgbClr val="EC5F73"/>
                </a:solidFill>
                <a:latin typeface="Roboto" panose="02000000000000000000" pitchFamily="2" charset="0"/>
              </a:rPr>
              <a:t> Risk </a:t>
            </a:r>
            <a:endParaRPr lang="tr-TR" sz="2400" b="1" dirty="0">
              <a:ln w="12700" cmpd="sng">
                <a:solidFill>
                  <a:srgbClr val="FF0000"/>
                </a:solidFill>
                <a:prstDash val="solid"/>
              </a:ln>
              <a:solidFill>
                <a:srgbClr val="EC5F73"/>
              </a:solidFill>
            </a:endParaRPr>
          </a:p>
        </p:txBody>
      </p:sp>
      <p:sp>
        <p:nvSpPr>
          <p:cNvPr id="112" name="Dikdörtgen 111">
            <a:extLst>
              <a:ext uri="{FF2B5EF4-FFF2-40B4-BE49-F238E27FC236}">
                <a16:creationId xmlns:a16="http://schemas.microsoft.com/office/drawing/2014/main" id="{400DAE18-138F-4BA2-ADBC-735612C03203}"/>
              </a:ext>
            </a:extLst>
          </p:cNvPr>
          <p:cNvSpPr/>
          <p:nvPr/>
        </p:nvSpPr>
        <p:spPr>
          <a:xfrm>
            <a:off x="1373324" y="4707090"/>
            <a:ext cx="4194649" cy="461665"/>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ü"/>
            </a:pPr>
            <a:r>
              <a:rPr lang="tr-TR" sz="2400" b="1" dirty="0" err="1">
                <a:ln w="12700" cmpd="sng">
                  <a:solidFill>
                    <a:srgbClr val="FF0000"/>
                  </a:solidFill>
                  <a:prstDash val="solid"/>
                </a:ln>
                <a:solidFill>
                  <a:srgbClr val="EC5F73"/>
                </a:solidFill>
                <a:latin typeface="Roboto" panose="02000000000000000000" pitchFamily="2" charset="0"/>
              </a:rPr>
              <a:t>T</a:t>
            </a:r>
            <a:r>
              <a:rPr lang="tr-TR" sz="2400" b="1" i="0" dirty="0" err="1">
                <a:ln w="12700" cmpd="sng">
                  <a:solidFill>
                    <a:srgbClr val="FF0000"/>
                  </a:solidFill>
                  <a:prstDash val="solid"/>
                </a:ln>
                <a:solidFill>
                  <a:srgbClr val="EC5F73"/>
                </a:solidFill>
                <a:latin typeface="Roboto" panose="02000000000000000000" pitchFamily="2" charset="0"/>
              </a:rPr>
              <a:t>estability</a:t>
            </a:r>
            <a:r>
              <a:rPr lang="tr-TR" sz="2400" b="1" i="0" dirty="0">
                <a:ln w="12700" cmpd="sng">
                  <a:solidFill>
                    <a:srgbClr val="FF0000"/>
                  </a:solidFill>
                  <a:prstDash val="solid"/>
                </a:ln>
                <a:solidFill>
                  <a:srgbClr val="EC5F73"/>
                </a:solidFill>
                <a:latin typeface="Roboto" panose="02000000000000000000" pitchFamily="2" charset="0"/>
              </a:rPr>
              <a:t> </a:t>
            </a:r>
            <a:r>
              <a:rPr lang="tr-TR" sz="2400" b="1" dirty="0" err="1">
                <a:ln w="12700" cmpd="sng">
                  <a:solidFill>
                    <a:srgbClr val="FF0000"/>
                  </a:solidFill>
                  <a:prstDash val="solid"/>
                </a:ln>
                <a:solidFill>
                  <a:srgbClr val="EC5F73"/>
                </a:solidFill>
                <a:latin typeface="Roboto" panose="02000000000000000000" pitchFamily="2" charset="0"/>
              </a:rPr>
              <a:t>F</a:t>
            </a:r>
            <a:r>
              <a:rPr lang="tr-TR" sz="2400" b="1" i="0" dirty="0" err="1">
                <a:ln w="12700" cmpd="sng">
                  <a:solidFill>
                    <a:srgbClr val="FF0000"/>
                  </a:solidFill>
                  <a:prstDash val="solid"/>
                </a:ln>
                <a:solidFill>
                  <a:srgbClr val="EC5F73"/>
                </a:solidFill>
                <a:latin typeface="Roboto" panose="02000000000000000000" pitchFamily="2" charset="0"/>
              </a:rPr>
              <a:t>or</a:t>
            </a:r>
            <a:r>
              <a:rPr lang="tr-TR" sz="2400" b="1" i="0" dirty="0">
                <a:ln w="12700" cmpd="sng">
                  <a:solidFill>
                    <a:srgbClr val="FF0000"/>
                  </a:solidFill>
                  <a:prstDash val="solid"/>
                </a:ln>
                <a:solidFill>
                  <a:srgbClr val="EC5F73"/>
                </a:solidFill>
                <a:latin typeface="Roboto" panose="02000000000000000000" pitchFamily="2" charset="0"/>
              </a:rPr>
              <a:t> </a:t>
            </a:r>
            <a:r>
              <a:rPr lang="tr-TR" sz="2400" b="1" dirty="0" err="1">
                <a:ln w="12700" cmpd="sng">
                  <a:solidFill>
                    <a:srgbClr val="FF0000"/>
                  </a:solidFill>
                  <a:prstDash val="solid"/>
                </a:ln>
                <a:solidFill>
                  <a:srgbClr val="EC5F73"/>
                </a:solidFill>
                <a:latin typeface="Roboto" panose="02000000000000000000" pitchFamily="2" charset="0"/>
              </a:rPr>
              <a:t>P</a:t>
            </a:r>
            <a:r>
              <a:rPr lang="tr-TR" sz="2400" b="1" i="0" dirty="0" err="1">
                <a:ln w="12700" cmpd="sng">
                  <a:solidFill>
                    <a:srgbClr val="FF0000"/>
                  </a:solidFill>
                  <a:prstDash val="solid"/>
                </a:ln>
                <a:solidFill>
                  <a:srgbClr val="EC5F73"/>
                </a:solidFill>
                <a:latin typeface="Roboto" panose="02000000000000000000" pitchFamily="2" charset="0"/>
              </a:rPr>
              <a:t>roducts</a:t>
            </a:r>
            <a:r>
              <a:rPr lang="tr-TR" sz="2400" b="1" i="0" dirty="0">
                <a:ln w="12700" cmpd="sng">
                  <a:solidFill>
                    <a:srgbClr val="FF0000"/>
                  </a:solidFill>
                  <a:prstDash val="solid"/>
                </a:ln>
                <a:solidFill>
                  <a:srgbClr val="EC5F73"/>
                </a:solidFill>
                <a:latin typeface="Roboto" panose="02000000000000000000" pitchFamily="2" charset="0"/>
              </a:rPr>
              <a:t> </a:t>
            </a:r>
            <a:endParaRPr lang="tr-TR" sz="2400" b="1" dirty="0">
              <a:ln w="12700" cmpd="sng">
                <a:solidFill>
                  <a:srgbClr val="FF0000"/>
                </a:solidFill>
                <a:prstDash val="solid"/>
              </a:ln>
              <a:solidFill>
                <a:srgbClr val="EC5F73"/>
              </a:solidFill>
            </a:endParaRPr>
          </a:p>
        </p:txBody>
      </p:sp>
    </p:spTree>
    <p:extLst>
      <p:ext uri="{BB962C8B-B14F-4D97-AF65-F5344CB8AC3E}">
        <p14:creationId xmlns:p14="http://schemas.microsoft.com/office/powerpoint/2010/main" val="172435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EF8844A-FF9E-4EA2-BBB2-88E3AC4C3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93" y="582934"/>
            <a:ext cx="4386232" cy="4057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Freeform: Shape 10">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ikdörtgen 3">
            <a:extLst>
              <a:ext uri="{FF2B5EF4-FFF2-40B4-BE49-F238E27FC236}">
                <a16:creationId xmlns:a16="http://schemas.microsoft.com/office/drawing/2014/main" id="{C46B492A-075E-4465-93B2-C2466E3C0A45}"/>
              </a:ext>
            </a:extLst>
          </p:cNvPr>
          <p:cNvSpPr/>
          <p:nvPr/>
        </p:nvSpPr>
        <p:spPr>
          <a:xfrm>
            <a:off x="767240" y="5444835"/>
            <a:ext cx="9095651" cy="8302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n w="22225">
                  <a:solidFill>
                    <a:schemeClr val="accent2"/>
                  </a:solidFill>
                  <a:prstDash val="solid"/>
                </a:ln>
                <a:solidFill>
                  <a:srgbClr val="000000"/>
                </a:solidFill>
                <a:latin typeface="+mj-lt"/>
                <a:ea typeface="+mj-ea"/>
                <a:cs typeface="+mj-cs"/>
              </a:rPr>
              <a:t>What Happens After </a:t>
            </a:r>
            <a:r>
              <a:rPr lang="en-US" sz="4000" b="1" kern="1200" dirty="0" err="1">
                <a:ln w="22225">
                  <a:solidFill>
                    <a:schemeClr val="accent2"/>
                  </a:solidFill>
                  <a:prstDash val="solid"/>
                </a:ln>
                <a:solidFill>
                  <a:srgbClr val="000000"/>
                </a:solidFill>
                <a:latin typeface="+mj-lt"/>
                <a:ea typeface="+mj-ea"/>
                <a:cs typeface="+mj-cs"/>
              </a:rPr>
              <a:t>Kloti</a:t>
            </a:r>
            <a:r>
              <a:rPr lang="en-US" sz="4000" b="1" kern="1200" dirty="0">
                <a:ln w="22225">
                  <a:solidFill>
                    <a:schemeClr val="accent2"/>
                  </a:solidFill>
                  <a:prstDash val="solid"/>
                </a:ln>
                <a:solidFill>
                  <a:srgbClr val="000000"/>
                </a:solidFill>
                <a:latin typeface="+mj-lt"/>
                <a:ea typeface="+mj-ea"/>
                <a:cs typeface="+mj-cs"/>
              </a:rPr>
              <a:t> ?</a:t>
            </a:r>
            <a:endParaRPr lang="en-US" sz="4000" b="1" kern="1200" cap="none" spc="0" dirty="0">
              <a:ln w="22225">
                <a:solidFill>
                  <a:schemeClr val="accent2"/>
                </a:solidFill>
                <a:prstDash val="solid"/>
              </a:ln>
              <a:solidFill>
                <a:srgbClr val="000000"/>
              </a:solidFill>
              <a:effectLst/>
              <a:latin typeface="+mj-lt"/>
              <a:ea typeface="+mj-ea"/>
              <a:cs typeface="+mj-cs"/>
            </a:endParaRPr>
          </a:p>
        </p:txBody>
      </p:sp>
      <p:sp>
        <p:nvSpPr>
          <p:cNvPr id="8" name="Dikdörtgen 7">
            <a:extLst>
              <a:ext uri="{FF2B5EF4-FFF2-40B4-BE49-F238E27FC236}">
                <a16:creationId xmlns:a16="http://schemas.microsoft.com/office/drawing/2014/main" id="{000BB207-D414-4489-9E76-CF60C8AC93B9}"/>
              </a:ext>
            </a:extLst>
          </p:cNvPr>
          <p:cNvSpPr/>
          <p:nvPr/>
        </p:nvSpPr>
        <p:spPr>
          <a:xfrm>
            <a:off x="4802857" y="999756"/>
            <a:ext cx="7244010" cy="1200329"/>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q"/>
            </a:pPr>
            <a:r>
              <a:rPr lang="tr-TR" sz="2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Customer</a:t>
            </a:r>
            <a:r>
              <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can try the product using just</a:t>
            </a:r>
            <a:r>
              <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phone.</a:t>
            </a:r>
            <a:endPar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4" name="Metin kutusu 13">
            <a:extLst>
              <a:ext uri="{FF2B5EF4-FFF2-40B4-BE49-F238E27FC236}">
                <a16:creationId xmlns:a16="http://schemas.microsoft.com/office/drawing/2014/main" id="{BC5B1AB8-D7AB-4398-A61D-2F8EB49582CC}"/>
              </a:ext>
            </a:extLst>
          </p:cNvPr>
          <p:cNvSpPr txBox="1"/>
          <p:nvPr/>
        </p:nvSpPr>
        <p:spPr>
          <a:xfrm>
            <a:off x="4183841" y="1461421"/>
            <a:ext cx="6638925" cy="738664"/>
          </a:xfrm>
          <a:prstGeom prst="rect">
            <a:avLst/>
          </a:prstGeom>
          <a:noFill/>
        </p:spPr>
        <p:txBody>
          <a:bodyPr wrap="square" rtlCol="0">
            <a:spAutoFit/>
          </a:bodyPr>
          <a:lstStyle/>
          <a:p>
            <a:pPr marL="342900" indent="-342900" algn="ctr">
              <a:buFont typeface="Wingdings" panose="05000000000000000000" pitchFamily="2" charset="2"/>
              <a:buChar char="q"/>
            </a:pP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order is delivered the same day. </a:t>
            </a:r>
            <a:endPar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tr-TR" sz="1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5" name="Metin kutusu 14">
            <a:extLst>
              <a:ext uri="{FF2B5EF4-FFF2-40B4-BE49-F238E27FC236}">
                <a16:creationId xmlns:a16="http://schemas.microsoft.com/office/drawing/2014/main" id="{54C2FD8E-7BF3-442C-AC33-125D875904CF}"/>
              </a:ext>
            </a:extLst>
          </p:cNvPr>
          <p:cNvSpPr txBox="1"/>
          <p:nvPr/>
        </p:nvSpPr>
        <p:spPr>
          <a:xfrm>
            <a:off x="4743449" y="2765768"/>
            <a:ext cx="7362825" cy="830997"/>
          </a:xfrm>
          <a:prstGeom prst="rect">
            <a:avLst/>
          </a:prstGeom>
          <a:noFill/>
        </p:spPr>
        <p:txBody>
          <a:bodyPr wrap="square" rtlCol="0">
            <a:spAutoFit/>
          </a:bodyPr>
          <a:lstStyle/>
          <a:p>
            <a:pPr marL="342900" indent="-342900" algn="ctr">
              <a:buFont typeface="Wingdings" panose="05000000000000000000" pitchFamily="2" charset="2"/>
              <a:buChar char="q"/>
            </a:pP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All products are</a:t>
            </a:r>
            <a:r>
              <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tr-TR" sz="2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laid</a:t>
            </a:r>
            <a:r>
              <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 front of </a:t>
            </a:r>
            <a:r>
              <a:rPr lang="tr-TR" sz="2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lang="tr-TR"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tr-TR" sz="2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customer</a:t>
            </a:r>
            <a:r>
              <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with a single click. </a:t>
            </a:r>
            <a:endPar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7" name="Dikdörtgen 16">
            <a:extLst>
              <a:ext uri="{FF2B5EF4-FFF2-40B4-BE49-F238E27FC236}">
                <a16:creationId xmlns:a16="http://schemas.microsoft.com/office/drawing/2014/main" id="{EC5D6A81-292F-46A8-B5CF-FD1B14381F4C}"/>
              </a:ext>
            </a:extLst>
          </p:cNvPr>
          <p:cNvSpPr/>
          <p:nvPr/>
        </p:nvSpPr>
        <p:spPr>
          <a:xfrm>
            <a:off x="4926418" y="2091667"/>
            <a:ext cx="6286466"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q"/>
            </a:pPr>
            <a:r>
              <a:rPr lang="tr-TR"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r>
              <a:rPr lang="en-US" sz="2400" b="1" i="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ffers</a:t>
            </a:r>
            <a:r>
              <a:rPr lang="en-US" sz="2400"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job opportunities to small companies. </a:t>
            </a:r>
            <a:endParaRPr lang="tr-TR"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153795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1" name="İçerik Yer Tutucusu 10" descr="vektör grafikler içeren bir resim&#10;&#10;Açıklama otomatik olarak oluşturuldu">
            <a:extLst>
              <a:ext uri="{FF2B5EF4-FFF2-40B4-BE49-F238E27FC236}">
                <a16:creationId xmlns:a16="http://schemas.microsoft.com/office/drawing/2014/main" id="{CAAD5729-4AB2-4DD8-AEFF-D13474E86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2233" y="1201003"/>
            <a:ext cx="4107976" cy="4107976"/>
          </a:xfrm>
          <a:prstGeom prst="rect">
            <a:avLst/>
          </a:prstGeom>
        </p:spPr>
      </p:pic>
      <p:sp>
        <p:nvSpPr>
          <p:cNvPr id="12" name="Dikdörtgen 11">
            <a:extLst>
              <a:ext uri="{FF2B5EF4-FFF2-40B4-BE49-F238E27FC236}">
                <a16:creationId xmlns:a16="http://schemas.microsoft.com/office/drawing/2014/main" id="{8FFB2B2A-E53C-4989-BCF0-1DBF85CE5823}"/>
              </a:ext>
            </a:extLst>
          </p:cNvPr>
          <p:cNvSpPr/>
          <p:nvPr/>
        </p:nvSpPr>
        <p:spPr>
          <a:xfrm>
            <a:off x="4936444" y="138837"/>
            <a:ext cx="257955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tr-TR" sz="5400" b="1" cap="none" spc="0" dirty="0">
                <a:ln/>
                <a:solidFill>
                  <a:schemeClr val="accent3"/>
                </a:solidFill>
                <a:effectLst/>
              </a:rPr>
              <a:t>Solution</a:t>
            </a:r>
          </a:p>
        </p:txBody>
      </p:sp>
      <p:sp>
        <p:nvSpPr>
          <p:cNvPr id="15" name="Dikdörtgen 14">
            <a:extLst>
              <a:ext uri="{FF2B5EF4-FFF2-40B4-BE49-F238E27FC236}">
                <a16:creationId xmlns:a16="http://schemas.microsoft.com/office/drawing/2014/main" id="{000F9FAA-353F-420B-AEFC-622126B7B45B}"/>
              </a:ext>
            </a:extLst>
          </p:cNvPr>
          <p:cNvSpPr/>
          <p:nvPr/>
        </p:nvSpPr>
        <p:spPr>
          <a:xfrm>
            <a:off x="-642452" y="959515"/>
            <a:ext cx="6452701" cy="584775"/>
          </a:xfrm>
          <a:prstGeom prst="rect">
            <a:avLst/>
          </a:prstGeom>
          <a:noFill/>
        </p:spPr>
        <p:txBody>
          <a:bodyPr wrap="square" lIns="91440" tIns="45720" rIns="91440" bIns="45720">
            <a:spAutoFit/>
          </a:bodyPr>
          <a:lstStyle/>
          <a:p>
            <a:pPr algn="ctr"/>
            <a:r>
              <a:rPr lang="tr-TR" sz="3200" b="1" cap="none" spc="0" dirty="0" err="1">
                <a:ln w="6600">
                  <a:solidFill>
                    <a:srgbClr val="EB7321"/>
                  </a:solidFill>
                  <a:prstDash val="solid"/>
                </a:ln>
                <a:solidFill>
                  <a:srgbClr val="CDE7E7"/>
                </a:solidFill>
                <a:effectLst>
                  <a:outerShdw dist="38100" dir="2700000" algn="tl" rotWithShape="0">
                    <a:srgbClr val="018E92"/>
                  </a:outerShdw>
                </a:effectLst>
              </a:rPr>
              <a:t>Develop</a:t>
            </a:r>
            <a:r>
              <a:rPr lang="tr-TR" sz="3200" b="1" dirty="0" err="1">
                <a:ln w="6600">
                  <a:solidFill>
                    <a:srgbClr val="EB7321"/>
                  </a:solidFill>
                  <a:prstDash val="solid"/>
                </a:ln>
                <a:solidFill>
                  <a:srgbClr val="CDE7E7"/>
                </a:solidFill>
                <a:effectLst>
                  <a:outerShdw dist="38100" dir="2700000" algn="tl" rotWithShape="0">
                    <a:srgbClr val="018E92"/>
                  </a:outerShdw>
                </a:effectLst>
              </a:rPr>
              <a:t>ing</a:t>
            </a:r>
            <a:r>
              <a:rPr lang="tr-TR" sz="3200" b="1" dirty="0">
                <a:ln w="6600">
                  <a:solidFill>
                    <a:srgbClr val="EB7321"/>
                  </a:solidFill>
                  <a:prstDash val="solid"/>
                </a:ln>
                <a:solidFill>
                  <a:srgbClr val="CDE7E7"/>
                </a:solidFill>
                <a:effectLst>
                  <a:outerShdw dist="38100" dir="2700000" algn="tl" rotWithShape="0">
                    <a:srgbClr val="018E92"/>
                  </a:outerShdw>
                </a:effectLst>
              </a:rPr>
              <a:t> </a:t>
            </a:r>
            <a:r>
              <a:rPr lang="tr-TR" sz="3200" b="1" dirty="0" err="1">
                <a:ln w="6600">
                  <a:solidFill>
                    <a:srgbClr val="EB7321"/>
                  </a:solidFill>
                  <a:prstDash val="solid"/>
                </a:ln>
                <a:solidFill>
                  <a:srgbClr val="CDE7E7"/>
                </a:solidFill>
                <a:effectLst>
                  <a:outerShdw dist="38100" dir="2700000" algn="tl" rotWithShape="0">
                    <a:srgbClr val="018E92"/>
                  </a:outerShdw>
                </a:effectLst>
              </a:rPr>
              <a:t>this</a:t>
            </a:r>
            <a:r>
              <a:rPr lang="tr-TR" sz="3200" b="1" dirty="0">
                <a:ln w="6600">
                  <a:solidFill>
                    <a:srgbClr val="EB7321"/>
                  </a:solidFill>
                  <a:prstDash val="solid"/>
                </a:ln>
                <a:solidFill>
                  <a:srgbClr val="CDE7E7"/>
                </a:solidFill>
                <a:effectLst>
                  <a:outerShdw dist="38100" dir="2700000" algn="tl" rotWithShape="0">
                    <a:srgbClr val="018E92"/>
                  </a:outerShdw>
                </a:effectLst>
              </a:rPr>
              <a:t> </a:t>
            </a:r>
            <a:r>
              <a:rPr lang="tr-TR" sz="3200" b="1" dirty="0" err="1">
                <a:ln w="6600">
                  <a:solidFill>
                    <a:srgbClr val="EB7321"/>
                  </a:solidFill>
                  <a:prstDash val="solid"/>
                </a:ln>
                <a:solidFill>
                  <a:srgbClr val="CDE7E7"/>
                </a:solidFill>
                <a:effectLst>
                  <a:outerShdw dist="38100" dir="2700000" algn="tl" rotWithShape="0">
                    <a:srgbClr val="018E92"/>
                  </a:outerShdw>
                </a:effectLst>
              </a:rPr>
              <a:t>application</a:t>
            </a:r>
            <a:r>
              <a:rPr lang="tr-TR" sz="3200" b="1" dirty="0">
                <a:ln w="6600">
                  <a:solidFill>
                    <a:srgbClr val="EB7321"/>
                  </a:solidFill>
                  <a:prstDash val="solid"/>
                </a:ln>
                <a:solidFill>
                  <a:srgbClr val="CDE7E7"/>
                </a:solidFill>
                <a:effectLst>
                  <a:outerShdw dist="38100" dir="2700000" algn="tl" rotWithShape="0">
                    <a:srgbClr val="018E92"/>
                  </a:outerShdw>
                </a:effectLst>
              </a:rPr>
              <a:t>:</a:t>
            </a:r>
            <a:endParaRPr lang="tr-TR" sz="3200" b="1" cap="none" spc="0" dirty="0">
              <a:ln w="6600">
                <a:solidFill>
                  <a:srgbClr val="EB7321"/>
                </a:solidFill>
                <a:prstDash val="solid"/>
              </a:ln>
              <a:solidFill>
                <a:srgbClr val="CDE7E7"/>
              </a:solidFill>
              <a:effectLst>
                <a:outerShdw dist="38100" dir="2700000" algn="tl" rotWithShape="0">
                  <a:srgbClr val="018E92"/>
                </a:outerShdw>
              </a:effectLst>
            </a:endParaRPr>
          </a:p>
        </p:txBody>
      </p:sp>
      <p:sp>
        <p:nvSpPr>
          <p:cNvPr id="17" name="Dikdörtgen 16">
            <a:extLst>
              <a:ext uri="{FF2B5EF4-FFF2-40B4-BE49-F238E27FC236}">
                <a16:creationId xmlns:a16="http://schemas.microsoft.com/office/drawing/2014/main" id="{447EC6D8-4FC5-4FE5-BAC8-77596F6CE4FA}"/>
              </a:ext>
            </a:extLst>
          </p:cNvPr>
          <p:cNvSpPr/>
          <p:nvPr/>
        </p:nvSpPr>
        <p:spPr>
          <a:xfrm>
            <a:off x="-642452" y="2021682"/>
            <a:ext cx="6717445" cy="400110"/>
          </a:xfrm>
          <a:prstGeom prst="rect">
            <a:avLst/>
          </a:prstGeom>
          <a:noFill/>
        </p:spPr>
        <p:txBody>
          <a:bodyPr wrap="square" lIns="91440" tIns="45720" rIns="91440" bIns="45720">
            <a:spAutoFit/>
          </a:bodyPr>
          <a:lstStyle/>
          <a:p>
            <a:pPr algn="ctr"/>
            <a:r>
              <a:rPr lang="tr-TR" sz="2000" b="1" dirty="0">
                <a:ln w="12700">
                  <a:solidFill>
                    <a:srgbClr val="F14B94"/>
                  </a:solidFill>
                  <a:prstDash val="solid"/>
                </a:ln>
                <a:noFill/>
                <a:effectLst>
                  <a:innerShdw blurRad="177800">
                    <a:srgbClr val="F46FA9"/>
                  </a:innerShdw>
                </a:effectLst>
              </a:rPr>
              <a:t>A</a:t>
            </a:r>
            <a:r>
              <a:rPr lang="en-US" sz="2000" b="1" cap="none" spc="0" dirty="0" err="1">
                <a:ln w="12700">
                  <a:solidFill>
                    <a:srgbClr val="F14B94"/>
                  </a:solidFill>
                  <a:prstDash val="solid"/>
                </a:ln>
                <a:noFill/>
                <a:effectLst>
                  <a:innerShdw blurRad="177800">
                    <a:srgbClr val="F46FA9"/>
                  </a:innerShdw>
                </a:effectLst>
              </a:rPr>
              <a:t>llows</a:t>
            </a:r>
            <a:r>
              <a:rPr lang="en-US" sz="2000" b="1" cap="none" spc="0" dirty="0">
                <a:ln w="12700">
                  <a:solidFill>
                    <a:srgbClr val="F14B94"/>
                  </a:solidFill>
                  <a:prstDash val="solid"/>
                </a:ln>
                <a:noFill/>
                <a:effectLst>
                  <a:innerShdw blurRad="177800">
                    <a:srgbClr val="F46FA9"/>
                  </a:innerShdw>
                </a:effectLst>
              </a:rPr>
              <a:t> you to try on the outfit using the camera</a:t>
            </a:r>
            <a:r>
              <a:rPr lang="tr-TR" sz="2000" b="1" cap="none" spc="0" dirty="0">
                <a:ln w="12700">
                  <a:solidFill>
                    <a:srgbClr val="F14B94"/>
                  </a:solidFill>
                  <a:prstDash val="solid"/>
                </a:ln>
                <a:noFill/>
                <a:effectLst>
                  <a:innerShdw blurRad="177800">
                    <a:srgbClr val="F46FA9"/>
                  </a:innerShdw>
                </a:effectLst>
              </a:rPr>
              <a:t>.</a:t>
            </a:r>
          </a:p>
        </p:txBody>
      </p:sp>
      <p:sp>
        <p:nvSpPr>
          <p:cNvPr id="23" name="Dikdörtgen 22">
            <a:extLst>
              <a:ext uri="{FF2B5EF4-FFF2-40B4-BE49-F238E27FC236}">
                <a16:creationId xmlns:a16="http://schemas.microsoft.com/office/drawing/2014/main" id="{F005BFEB-6734-4CC9-B626-4C65D95C4749}"/>
              </a:ext>
            </a:extLst>
          </p:cNvPr>
          <p:cNvSpPr/>
          <p:nvPr/>
        </p:nvSpPr>
        <p:spPr>
          <a:xfrm>
            <a:off x="956017" y="2842359"/>
            <a:ext cx="3520506" cy="707886"/>
          </a:xfrm>
          <a:prstGeom prst="rect">
            <a:avLst/>
          </a:prstGeom>
          <a:noFill/>
        </p:spPr>
        <p:txBody>
          <a:bodyPr wrap="square" lIns="91440" tIns="45720" rIns="91440" bIns="45720">
            <a:spAutoFit/>
          </a:bodyPr>
          <a:lstStyle/>
          <a:p>
            <a:pPr algn="ctr"/>
            <a:r>
              <a:rPr lang="en-US" sz="2000" b="1" dirty="0">
                <a:ln w="12700">
                  <a:solidFill>
                    <a:srgbClr val="F14B94"/>
                  </a:solidFill>
                  <a:prstDash val="solid"/>
                </a:ln>
                <a:noFill/>
                <a:effectLst>
                  <a:innerShdw blurRad="177800">
                    <a:srgbClr val="F46FA9"/>
                  </a:innerShdw>
                </a:effectLst>
              </a:rPr>
              <a:t>It ensures that the order</a:t>
            </a:r>
            <a:endParaRPr lang="tr-TR" sz="2000" b="1" dirty="0">
              <a:ln w="12700">
                <a:solidFill>
                  <a:srgbClr val="F14B94"/>
                </a:solidFill>
                <a:prstDash val="solid"/>
              </a:ln>
              <a:noFill/>
              <a:effectLst>
                <a:innerShdw blurRad="177800">
                  <a:srgbClr val="F46FA9"/>
                </a:innerShdw>
              </a:effectLst>
            </a:endParaRPr>
          </a:p>
          <a:p>
            <a:pPr algn="ctr"/>
            <a:r>
              <a:rPr lang="en-US" sz="2000" b="1" dirty="0">
                <a:ln w="12700">
                  <a:solidFill>
                    <a:srgbClr val="F14B94"/>
                  </a:solidFill>
                  <a:prstDash val="solid"/>
                </a:ln>
                <a:noFill/>
                <a:effectLst>
                  <a:innerShdw blurRad="177800">
                    <a:srgbClr val="F46FA9"/>
                  </a:innerShdw>
                </a:effectLst>
              </a:rPr>
              <a:t> arrives within the same day.</a:t>
            </a:r>
            <a:endParaRPr lang="tr-TR" sz="2000" b="1" cap="none" spc="0" dirty="0">
              <a:ln w="12700">
                <a:solidFill>
                  <a:srgbClr val="F14B94"/>
                </a:solidFill>
                <a:prstDash val="solid"/>
              </a:ln>
              <a:noFill/>
              <a:effectLst>
                <a:innerShdw blurRad="177800">
                  <a:srgbClr val="F46FA9"/>
                </a:innerShdw>
              </a:effectLst>
            </a:endParaRPr>
          </a:p>
        </p:txBody>
      </p:sp>
      <p:sp>
        <p:nvSpPr>
          <p:cNvPr id="24" name="Dikdörtgen 23">
            <a:extLst>
              <a:ext uri="{FF2B5EF4-FFF2-40B4-BE49-F238E27FC236}">
                <a16:creationId xmlns:a16="http://schemas.microsoft.com/office/drawing/2014/main" id="{1FC1BFDB-C8FE-44FC-B6D1-8C3D5A458C4F}"/>
              </a:ext>
            </a:extLst>
          </p:cNvPr>
          <p:cNvSpPr/>
          <p:nvPr/>
        </p:nvSpPr>
        <p:spPr>
          <a:xfrm>
            <a:off x="184241" y="4132064"/>
            <a:ext cx="4216081" cy="1015663"/>
          </a:xfrm>
          <a:prstGeom prst="rect">
            <a:avLst/>
          </a:prstGeom>
          <a:noFill/>
        </p:spPr>
        <p:txBody>
          <a:bodyPr wrap="square" lIns="91440" tIns="45720" rIns="91440" bIns="45720">
            <a:spAutoFit/>
          </a:bodyPr>
          <a:lstStyle/>
          <a:p>
            <a:pPr algn="ctr"/>
            <a:r>
              <a:rPr lang="tr-TR" sz="2000" b="1" dirty="0">
                <a:ln w="12700">
                  <a:solidFill>
                    <a:srgbClr val="F14B94"/>
                  </a:solidFill>
                  <a:prstDash val="solid"/>
                </a:ln>
                <a:noFill/>
                <a:effectLst>
                  <a:innerShdw blurRad="177800">
                    <a:srgbClr val="F46FA9"/>
                  </a:innerShdw>
                </a:effectLst>
              </a:rPr>
              <a:t>F</a:t>
            </a:r>
            <a:r>
              <a:rPr lang="en-US" sz="2000" b="1" dirty="0" err="1">
                <a:ln w="12700">
                  <a:solidFill>
                    <a:srgbClr val="F14B94"/>
                  </a:solidFill>
                  <a:prstDash val="solid"/>
                </a:ln>
                <a:noFill/>
                <a:effectLst>
                  <a:innerShdw blurRad="177800">
                    <a:srgbClr val="F46FA9"/>
                  </a:innerShdw>
                </a:effectLst>
              </a:rPr>
              <a:t>inds</a:t>
            </a:r>
            <a:r>
              <a:rPr lang="en-US" sz="2000" b="1" dirty="0">
                <a:ln w="12700">
                  <a:solidFill>
                    <a:srgbClr val="F14B94"/>
                  </a:solidFill>
                  <a:prstDash val="solid"/>
                </a:ln>
                <a:noFill/>
                <a:effectLst>
                  <a:innerShdw blurRad="177800">
                    <a:srgbClr val="F46FA9"/>
                  </a:innerShdw>
                </a:effectLst>
              </a:rPr>
              <a:t> your location via GPS and brings the product you want through the closest location to you.</a:t>
            </a:r>
            <a:endParaRPr lang="tr-TR" sz="2000" b="1" cap="none" spc="0" dirty="0">
              <a:ln w="12700">
                <a:solidFill>
                  <a:srgbClr val="F14B94"/>
                </a:solidFill>
                <a:prstDash val="solid"/>
              </a:ln>
              <a:noFill/>
              <a:effectLst>
                <a:innerShdw blurRad="177800">
                  <a:srgbClr val="F46FA9"/>
                </a:innerShdw>
              </a:effectLst>
            </a:endParaRPr>
          </a:p>
        </p:txBody>
      </p:sp>
      <p:sp>
        <p:nvSpPr>
          <p:cNvPr id="25" name="Dikdörtgen 24">
            <a:extLst>
              <a:ext uri="{FF2B5EF4-FFF2-40B4-BE49-F238E27FC236}">
                <a16:creationId xmlns:a16="http://schemas.microsoft.com/office/drawing/2014/main" id="{1AF23455-E808-48D9-AA11-9F596B616605}"/>
              </a:ext>
            </a:extLst>
          </p:cNvPr>
          <p:cNvSpPr/>
          <p:nvPr/>
        </p:nvSpPr>
        <p:spPr>
          <a:xfrm>
            <a:off x="7690200" y="1513851"/>
            <a:ext cx="4216081" cy="707886"/>
          </a:xfrm>
          <a:prstGeom prst="rect">
            <a:avLst/>
          </a:prstGeom>
          <a:noFill/>
        </p:spPr>
        <p:txBody>
          <a:bodyPr wrap="square" lIns="91440" tIns="45720" rIns="91440" bIns="45720">
            <a:spAutoFit/>
          </a:bodyPr>
          <a:lstStyle/>
          <a:p>
            <a:pPr algn="ctr"/>
            <a:r>
              <a:rPr lang="en-US" sz="2000" b="1" dirty="0">
                <a:ln w="12700">
                  <a:solidFill>
                    <a:srgbClr val="F14B94"/>
                  </a:solidFill>
                  <a:prstDash val="solid"/>
                </a:ln>
                <a:noFill/>
                <a:effectLst>
                  <a:innerShdw blurRad="177800">
                    <a:srgbClr val="F46FA9"/>
                  </a:innerShdw>
                </a:effectLst>
              </a:rPr>
              <a:t>It minimizes contact with people and thus reduces the risk of disease.</a:t>
            </a:r>
            <a:endParaRPr lang="tr-TR" sz="2000" b="1" cap="none" spc="0" dirty="0">
              <a:ln w="12700">
                <a:solidFill>
                  <a:srgbClr val="F14B94"/>
                </a:solidFill>
                <a:prstDash val="solid"/>
              </a:ln>
              <a:noFill/>
              <a:effectLst>
                <a:innerShdw blurRad="177800">
                  <a:srgbClr val="F46FA9"/>
                </a:innerShdw>
              </a:effectLst>
            </a:endParaRPr>
          </a:p>
        </p:txBody>
      </p:sp>
      <p:sp>
        <p:nvSpPr>
          <p:cNvPr id="26" name="Dikdörtgen 25">
            <a:extLst>
              <a:ext uri="{FF2B5EF4-FFF2-40B4-BE49-F238E27FC236}">
                <a16:creationId xmlns:a16="http://schemas.microsoft.com/office/drawing/2014/main" id="{0C6933D1-401C-4F8B-9489-73BA05AF2D40}"/>
              </a:ext>
            </a:extLst>
          </p:cNvPr>
          <p:cNvSpPr/>
          <p:nvPr/>
        </p:nvSpPr>
        <p:spPr>
          <a:xfrm>
            <a:off x="8039220" y="3019716"/>
            <a:ext cx="3203078" cy="707886"/>
          </a:xfrm>
          <a:prstGeom prst="rect">
            <a:avLst/>
          </a:prstGeom>
          <a:noFill/>
        </p:spPr>
        <p:txBody>
          <a:bodyPr wrap="square" lIns="91440" tIns="45720" rIns="91440" bIns="45720">
            <a:spAutoFit/>
          </a:bodyPr>
          <a:lstStyle/>
          <a:p>
            <a:pPr algn="ctr"/>
            <a:r>
              <a:rPr lang="tr-TR" sz="2000" b="1" dirty="0">
                <a:ln w="12700">
                  <a:solidFill>
                    <a:srgbClr val="F14B94"/>
                  </a:solidFill>
                  <a:prstDash val="solid"/>
                </a:ln>
                <a:noFill/>
                <a:effectLst>
                  <a:innerShdw blurRad="177800">
                    <a:srgbClr val="F46FA9"/>
                  </a:innerShdw>
                </a:effectLst>
              </a:rPr>
              <a:t>A</a:t>
            </a:r>
            <a:r>
              <a:rPr lang="en-US" sz="2000" b="1" dirty="0" err="1">
                <a:ln w="12700">
                  <a:solidFill>
                    <a:srgbClr val="F14B94"/>
                  </a:solidFill>
                  <a:prstDash val="solid"/>
                </a:ln>
                <a:noFill/>
                <a:effectLst>
                  <a:innerShdw blurRad="177800">
                    <a:srgbClr val="F46FA9"/>
                  </a:innerShdw>
                </a:effectLst>
              </a:rPr>
              <a:t>llows</a:t>
            </a:r>
            <a:r>
              <a:rPr lang="en-US" sz="2000" b="1" dirty="0">
                <a:ln w="12700">
                  <a:solidFill>
                    <a:srgbClr val="F14B94"/>
                  </a:solidFill>
                  <a:prstDash val="solid"/>
                </a:ln>
                <a:noFill/>
                <a:effectLst>
                  <a:innerShdw blurRad="177800">
                    <a:srgbClr val="F46FA9"/>
                  </a:innerShdw>
                </a:effectLst>
              </a:rPr>
              <a:t> small companies to earn money.</a:t>
            </a:r>
            <a:endParaRPr lang="tr-TR" sz="2000" b="1" cap="none" spc="0" dirty="0">
              <a:ln w="12700">
                <a:solidFill>
                  <a:srgbClr val="F14B94"/>
                </a:solidFill>
                <a:prstDash val="solid"/>
              </a:ln>
              <a:noFill/>
              <a:effectLst>
                <a:innerShdw blurRad="177800">
                  <a:srgbClr val="F46FA9"/>
                </a:innerShdw>
              </a:effectLst>
            </a:endParaRPr>
          </a:p>
        </p:txBody>
      </p:sp>
      <p:sp>
        <p:nvSpPr>
          <p:cNvPr id="27" name="Dikdörtgen 26">
            <a:extLst>
              <a:ext uri="{FF2B5EF4-FFF2-40B4-BE49-F238E27FC236}">
                <a16:creationId xmlns:a16="http://schemas.microsoft.com/office/drawing/2014/main" id="{AC1153C2-44ED-404B-ADA6-D0BABA2E3916}"/>
              </a:ext>
            </a:extLst>
          </p:cNvPr>
          <p:cNvSpPr/>
          <p:nvPr/>
        </p:nvSpPr>
        <p:spPr>
          <a:xfrm>
            <a:off x="7652374" y="4938858"/>
            <a:ext cx="4216081" cy="707886"/>
          </a:xfrm>
          <a:prstGeom prst="rect">
            <a:avLst/>
          </a:prstGeom>
          <a:noFill/>
        </p:spPr>
        <p:txBody>
          <a:bodyPr wrap="square" lIns="91440" tIns="45720" rIns="91440" bIns="45720">
            <a:spAutoFit/>
          </a:bodyPr>
          <a:lstStyle/>
          <a:p>
            <a:pPr algn="ctr"/>
            <a:r>
              <a:rPr lang="tr-TR" sz="2000" b="1" dirty="0">
                <a:ln w="12700">
                  <a:solidFill>
                    <a:srgbClr val="F14B94"/>
                  </a:solidFill>
                  <a:prstDash val="solid"/>
                </a:ln>
                <a:noFill/>
                <a:effectLst>
                  <a:innerShdw blurRad="177800">
                    <a:srgbClr val="F46FA9"/>
                  </a:innerShdw>
                </a:effectLst>
              </a:rPr>
              <a:t>A</a:t>
            </a:r>
            <a:r>
              <a:rPr lang="en-US" sz="2000" b="1" dirty="0" err="1">
                <a:ln w="12700">
                  <a:solidFill>
                    <a:srgbClr val="F14B94"/>
                  </a:solidFill>
                  <a:prstDash val="solid"/>
                </a:ln>
                <a:noFill/>
                <a:effectLst>
                  <a:innerShdw blurRad="177800">
                    <a:srgbClr val="F46FA9"/>
                  </a:innerShdw>
                </a:effectLst>
              </a:rPr>
              <a:t>llows</a:t>
            </a:r>
            <a:r>
              <a:rPr lang="en-US" sz="2000" b="1" dirty="0">
                <a:ln w="12700">
                  <a:solidFill>
                    <a:srgbClr val="F14B94"/>
                  </a:solidFill>
                  <a:prstDash val="solid"/>
                </a:ln>
                <a:noFill/>
                <a:effectLst>
                  <a:innerShdw blurRad="177800">
                    <a:srgbClr val="F46FA9"/>
                  </a:innerShdw>
                </a:effectLst>
              </a:rPr>
              <a:t> us to see the clothes you want through the product catalog.</a:t>
            </a:r>
            <a:endParaRPr lang="tr-TR" sz="2000" b="1" cap="none" spc="0" dirty="0">
              <a:ln w="12700">
                <a:solidFill>
                  <a:srgbClr val="F14B94"/>
                </a:solidFill>
                <a:prstDash val="solid"/>
              </a:ln>
              <a:noFill/>
              <a:effectLst>
                <a:innerShdw blurRad="177800">
                  <a:srgbClr val="F46FA9"/>
                </a:innerShdw>
              </a:effectLst>
            </a:endParaRPr>
          </a:p>
        </p:txBody>
      </p:sp>
      <p:sp>
        <p:nvSpPr>
          <p:cNvPr id="19" name="Yıldız: 4 Nokta 18">
            <a:extLst>
              <a:ext uri="{FF2B5EF4-FFF2-40B4-BE49-F238E27FC236}">
                <a16:creationId xmlns:a16="http://schemas.microsoft.com/office/drawing/2014/main" id="{EBB4E686-698D-4066-A55B-805E3017B3DA}"/>
              </a:ext>
            </a:extLst>
          </p:cNvPr>
          <p:cNvSpPr/>
          <p:nvPr/>
        </p:nvSpPr>
        <p:spPr>
          <a:xfrm>
            <a:off x="85694" y="1635139"/>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Yıldız: 4 Nokta 27">
            <a:extLst>
              <a:ext uri="{FF2B5EF4-FFF2-40B4-BE49-F238E27FC236}">
                <a16:creationId xmlns:a16="http://schemas.microsoft.com/office/drawing/2014/main" id="{FEBBBE3A-6449-4ED0-9438-5CA4EA7F6E38}"/>
              </a:ext>
            </a:extLst>
          </p:cNvPr>
          <p:cNvSpPr/>
          <p:nvPr/>
        </p:nvSpPr>
        <p:spPr>
          <a:xfrm>
            <a:off x="1191063" y="2503805"/>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Yıldız: 4 Nokta 28">
            <a:extLst>
              <a:ext uri="{FF2B5EF4-FFF2-40B4-BE49-F238E27FC236}">
                <a16:creationId xmlns:a16="http://schemas.microsoft.com/office/drawing/2014/main" id="{C03DEBD6-C64D-4F26-BE7C-D089D83CFC8F}"/>
              </a:ext>
            </a:extLst>
          </p:cNvPr>
          <p:cNvSpPr/>
          <p:nvPr/>
        </p:nvSpPr>
        <p:spPr>
          <a:xfrm>
            <a:off x="146111" y="3727602"/>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Yıldız: 4 Nokta 29">
            <a:extLst>
              <a:ext uri="{FF2B5EF4-FFF2-40B4-BE49-F238E27FC236}">
                <a16:creationId xmlns:a16="http://schemas.microsoft.com/office/drawing/2014/main" id="{98389C4C-56AD-4B87-A416-CF1B85A1DA23}"/>
              </a:ext>
            </a:extLst>
          </p:cNvPr>
          <p:cNvSpPr/>
          <p:nvPr/>
        </p:nvSpPr>
        <p:spPr>
          <a:xfrm>
            <a:off x="7315971" y="4915128"/>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Yıldız: 4 Nokta 30">
            <a:extLst>
              <a:ext uri="{FF2B5EF4-FFF2-40B4-BE49-F238E27FC236}">
                <a16:creationId xmlns:a16="http://schemas.microsoft.com/office/drawing/2014/main" id="{B60CE0B2-D73E-469D-946D-D0F71FC99D39}"/>
              </a:ext>
            </a:extLst>
          </p:cNvPr>
          <p:cNvSpPr/>
          <p:nvPr/>
        </p:nvSpPr>
        <p:spPr>
          <a:xfrm>
            <a:off x="7773106" y="3029700"/>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Yıldız: 4 Nokta 31">
            <a:extLst>
              <a:ext uri="{FF2B5EF4-FFF2-40B4-BE49-F238E27FC236}">
                <a16:creationId xmlns:a16="http://schemas.microsoft.com/office/drawing/2014/main" id="{B784A17B-C18C-499B-A8AA-379106D96E93}"/>
              </a:ext>
            </a:extLst>
          </p:cNvPr>
          <p:cNvSpPr/>
          <p:nvPr/>
        </p:nvSpPr>
        <p:spPr>
          <a:xfrm>
            <a:off x="7453468" y="1337769"/>
            <a:ext cx="400050" cy="368060"/>
          </a:xfrm>
          <a:prstGeom prst="star4">
            <a:avLst/>
          </a:prstGeom>
          <a:solidFill>
            <a:srgbClr val="F692BE"/>
          </a:solidFill>
          <a:ln>
            <a:solidFill>
              <a:srgbClr val="F68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4128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ikdörtgen 5">
            <a:extLst>
              <a:ext uri="{FF2B5EF4-FFF2-40B4-BE49-F238E27FC236}">
                <a16:creationId xmlns:a16="http://schemas.microsoft.com/office/drawing/2014/main" id="{C77565F6-C7DC-424E-8A75-D32672BA0A80}"/>
              </a:ext>
            </a:extLst>
          </p:cNvPr>
          <p:cNvSpPr/>
          <p:nvPr/>
        </p:nvSpPr>
        <p:spPr>
          <a:xfrm>
            <a:off x="643467" y="-199836"/>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ln w="22225">
                  <a:solidFill>
                    <a:schemeClr val="accent2"/>
                  </a:solidFill>
                  <a:prstDash val="solid"/>
                </a:ln>
                <a:solidFill>
                  <a:schemeClr val="tx1"/>
                </a:solidFill>
                <a:latin typeface="+mj-lt"/>
                <a:ea typeface="+mj-ea"/>
                <a:cs typeface="+mj-cs"/>
              </a:rPr>
              <a:t>Similar Projects</a:t>
            </a:r>
          </a:p>
        </p:txBody>
      </p:sp>
      <p:sp>
        <p:nvSpPr>
          <p:cNvPr id="46"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3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o 5">
            <a:extLst>
              <a:ext uri="{FF2B5EF4-FFF2-40B4-BE49-F238E27FC236}">
                <a16:creationId xmlns:a16="http://schemas.microsoft.com/office/drawing/2014/main" id="{5E2E30F8-C0EB-4733-BF4E-B39B8692C8F4}"/>
              </a:ext>
            </a:extLst>
          </p:cNvPr>
          <p:cNvGraphicFramePr>
            <a:graphicFrameLocks noGrp="1"/>
          </p:cNvGraphicFramePr>
          <p:nvPr>
            <p:ph idx="1"/>
            <p:extLst>
              <p:ext uri="{D42A27DB-BD31-4B8C-83A1-F6EECF244321}">
                <p14:modId xmlns:p14="http://schemas.microsoft.com/office/powerpoint/2010/main" val="2486414805"/>
              </p:ext>
            </p:extLst>
          </p:nvPr>
        </p:nvGraphicFramePr>
        <p:xfrm>
          <a:off x="327349" y="719113"/>
          <a:ext cx="11582276" cy="4604917"/>
        </p:xfrm>
        <a:graphic>
          <a:graphicData uri="http://schemas.openxmlformats.org/drawingml/2006/table">
            <a:tbl>
              <a:tblPr firstRow="1" bandRow="1">
                <a:tableStyleId>{0660B408-B3CF-4A94-85FC-2B1E0A45F4A2}</a:tableStyleId>
              </a:tblPr>
              <a:tblGrid>
                <a:gridCol w="2416474">
                  <a:extLst>
                    <a:ext uri="{9D8B030D-6E8A-4147-A177-3AD203B41FA5}">
                      <a16:colId xmlns:a16="http://schemas.microsoft.com/office/drawing/2014/main" val="3919804514"/>
                    </a:ext>
                  </a:extLst>
                </a:gridCol>
                <a:gridCol w="1506840">
                  <a:extLst>
                    <a:ext uri="{9D8B030D-6E8A-4147-A177-3AD203B41FA5}">
                      <a16:colId xmlns:a16="http://schemas.microsoft.com/office/drawing/2014/main" val="1065321376"/>
                    </a:ext>
                  </a:extLst>
                </a:gridCol>
                <a:gridCol w="1804111">
                  <a:extLst>
                    <a:ext uri="{9D8B030D-6E8A-4147-A177-3AD203B41FA5}">
                      <a16:colId xmlns:a16="http://schemas.microsoft.com/office/drawing/2014/main" val="4262368890"/>
                    </a:ext>
                  </a:extLst>
                </a:gridCol>
                <a:gridCol w="3437570">
                  <a:extLst>
                    <a:ext uri="{9D8B030D-6E8A-4147-A177-3AD203B41FA5}">
                      <a16:colId xmlns:a16="http://schemas.microsoft.com/office/drawing/2014/main" val="1258477556"/>
                    </a:ext>
                  </a:extLst>
                </a:gridCol>
                <a:gridCol w="1683522">
                  <a:extLst>
                    <a:ext uri="{9D8B030D-6E8A-4147-A177-3AD203B41FA5}">
                      <a16:colId xmlns:a16="http://schemas.microsoft.com/office/drawing/2014/main" val="723462370"/>
                    </a:ext>
                  </a:extLst>
                </a:gridCol>
                <a:gridCol w="733759">
                  <a:extLst>
                    <a:ext uri="{9D8B030D-6E8A-4147-A177-3AD203B41FA5}">
                      <a16:colId xmlns:a16="http://schemas.microsoft.com/office/drawing/2014/main" val="1429054153"/>
                    </a:ext>
                  </a:extLst>
                </a:gridCol>
              </a:tblGrid>
              <a:tr h="474156">
                <a:tc>
                  <a:txBody>
                    <a:bodyPr/>
                    <a:lstStyle/>
                    <a:p>
                      <a:r>
                        <a:rPr lang="tr-TR" sz="1600" dirty="0"/>
                        <a:t>         Project Name</a:t>
                      </a:r>
                    </a:p>
                  </a:txBody>
                  <a:tcPr marL="107985" marR="107985" marT="53993" marB="53993"/>
                </a:tc>
                <a:tc>
                  <a:txBody>
                    <a:bodyPr/>
                    <a:lstStyle/>
                    <a:p>
                      <a:r>
                        <a:rPr lang="tr-TR" sz="1600" dirty="0"/>
                        <a:t>         </a:t>
                      </a:r>
                      <a:r>
                        <a:rPr lang="tr-TR" sz="1600" dirty="0" err="1"/>
                        <a:t>Area</a:t>
                      </a:r>
                      <a:endParaRPr lang="tr-TR" sz="1600" dirty="0"/>
                    </a:p>
                  </a:txBody>
                  <a:tcPr marL="107985" marR="107985" marT="53993" marB="53993"/>
                </a:tc>
                <a:tc>
                  <a:txBody>
                    <a:bodyPr/>
                    <a:lstStyle/>
                    <a:p>
                      <a:r>
                        <a:rPr lang="tr-TR" sz="1600" dirty="0"/>
                        <a:t>       Access</a:t>
                      </a:r>
                    </a:p>
                  </a:txBody>
                  <a:tcPr marL="107985" marR="107985" marT="53993" marB="53993"/>
                </a:tc>
                <a:tc>
                  <a:txBody>
                    <a:bodyPr/>
                    <a:lstStyle/>
                    <a:p>
                      <a:r>
                        <a:rPr lang="tr-TR" sz="1600" dirty="0"/>
                        <a:t>                 </a:t>
                      </a:r>
                      <a:r>
                        <a:rPr lang="tr-TR" sz="1600" dirty="0" err="1"/>
                        <a:t>Aim</a:t>
                      </a:r>
                      <a:r>
                        <a:rPr lang="tr-TR" sz="1600" dirty="0"/>
                        <a:t> Of Project</a:t>
                      </a:r>
                    </a:p>
                  </a:txBody>
                  <a:tcPr marL="107985" marR="107985" marT="53993" marB="53993"/>
                </a:tc>
                <a:tc>
                  <a:txBody>
                    <a:bodyPr/>
                    <a:lstStyle/>
                    <a:p>
                      <a:r>
                        <a:rPr lang="tr-TR" sz="1600" dirty="0"/>
                        <a:t>   </a:t>
                      </a:r>
                      <a:r>
                        <a:rPr lang="tr-TR" sz="1600" dirty="0" err="1"/>
                        <a:t>Fast</a:t>
                      </a:r>
                      <a:r>
                        <a:rPr lang="tr-TR" sz="1600" dirty="0"/>
                        <a:t> </a:t>
                      </a:r>
                      <a:r>
                        <a:rPr lang="tr-TR" sz="1600" dirty="0" err="1"/>
                        <a:t>Shipping</a:t>
                      </a:r>
                      <a:endParaRPr lang="tr-TR" sz="1600" dirty="0"/>
                    </a:p>
                  </a:txBody>
                  <a:tcPr marL="107985" marR="107985" marT="53993" marB="53993"/>
                </a:tc>
                <a:tc>
                  <a:txBody>
                    <a:bodyPr/>
                    <a:lstStyle/>
                    <a:p>
                      <a:r>
                        <a:rPr lang="tr-TR" sz="1600" dirty="0"/>
                        <a:t>  AR</a:t>
                      </a:r>
                    </a:p>
                  </a:txBody>
                  <a:tcPr marL="107985" marR="107985" marT="53993" marB="53993"/>
                </a:tc>
                <a:extLst>
                  <a:ext uri="{0D108BD9-81ED-4DB2-BD59-A6C34878D82A}">
                    <a16:rowId xmlns:a16="http://schemas.microsoft.com/office/drawing/2014/main" val="2529166637"/>
                  </a:ext>
                </a:extLst>
              </a:tr>
              <a:tr h="846034">
                <a:tc>
                  <a:txBody>
                    <a:bodyPr/>
                    <a:lstStyle/>
                    <a:p>
                      <a:r>
                        <a:rPr lang="tr-TR" sz="1600" dirty="0" err="1"/>
                        <a:t>Trendyol</a:t>
                      </a:r>
                      <a:endParaRPr lang="tr-TR" sz="1600" dirty="0"/>
                    </a:p>
                  </a:txBody>
                  <a:tcPr marL="107985" marR="107985" marT="53993" marB="53993"/>
                </a:tc>
                <a:tc>
                  <a:txBody>
                    <a:bodyPr/>
                    <a:lstStyle/>
                    <a:p>
                      <a:r>
                        <a:rPr lang="tr-TR" sz="1600" dirty="0"/>
                        <a:t>Online </a:t>
                      </a:r>
                      <a:r>
                        <a:rPr lang="tr-TR" sz="1600" dirty="0" err="1"/>
                        <a:t>Shopping</a:t>
                      </a:r>
                      <a:endParaRPr lang="tr-TR" sz="1600" dirty="0"/>
                    </a:p>
                  </a:txBody>
                  <a:tcPr marL="107985" marR="107985" marT="53993" marB="53993"/>
                </a:tc>
                <a:tc>
                  <a:txBody>
                    <a:bodyPr/>
                    <a:lstStyle/>
                    <a:p>
                      <a:r>
                        <a:rPr lang="tr-TR" sz="1600" dirty="0"/>
                        <a:t>Web/Mobile</a:t>
                      </a:r>
                    </a:p>
                    <a:p>
                      <a:r>
                        <a:rPr lang="tr-TR" sz="1600" dirty="0" err="1"/>
                        <a:t>Based</a:t>
                      </a:r>
                      <a:endParaRPr lang="tr-TR" sz="1600" dirty="0"/>
                    </a:p>
                  </a:txBody>
                  <a:tcPr marL="107985" marR="107985" marT="53993" marB="53993"/>
                </a:tc>
                <a:tc>
                  <a:txBody>
                    <a:bodyPr/>
                    <a:lstStyle/>
                    <a:p>
                      <a:r>
                        <a:rPr lang="en-US" sz="1600" dirty="0"/>
                        <a:t>A shopping platform that aims to make it accessible to everyone</a:t>
                      </a:r>
                      <a:endParaRPr lang="tr-TR" sz="1600" dirty="0"/>
                    </a:p>
                  </a:txBody>
                  <a:tcPr marL="107985" marR="107985" marT="53993" marB="53993"/>
                </a:tc>
                <a:tc>
                  <a:txBody>
                    <a:bodyPr/>
                    <a:lstStyle/>
                    <a:p>
                      <a:r>
                        <a:rPr lang="tr-TR" sz="1600" dirty="0"/>
                        <a:t> </a:t>
                      </a:r>
                    </a:p>
                  </a:txBody>
                  <a:tcPr marL="107985" marR="107985" marT="53993" marB="53993"/>
                </a:tc>
                <a:tc>
                  <a:txBody>
                    <a:bodyPr/>
                    <a:lstStyle/>
                    <a:p>
                      <a:endParaRPr lang="tr-TR" sz="1600" dirty="0"/>
                    </a:p>
                  </a:txBody>
                  <a:tcPr marL="107985" marR="107985" marT="53993" marB="53993"/>
                </a:tc>
                <a:extLst>
                  <a:ext uri="{0D108BD9-81ED-4DB2-BD59-A6C34878D82A}">
                    <a16:rowId xmlns:a16="http://schemas.microsoft.com/office/drawing/2014/main" val="342952120"/>
                  </a:ext>
                </a:extLst>
              </a:tr>
              <a:tr h="888953">
                <a:tc>
                  <a:txBody>
                    <a:bodyPr/>
                    <a:lstStyle/>
                    <a:p>
                      <a:r>
                        <a:rPr lang="tr-TR" sz="1600" dirty="0"/>
                        <a:t>Amazon</a:t>
                      </a:r>
                    </a:p>
                  </a:txBody>
                  <a:tcPr marL="107985" marR="107985" marT="53993" marB="53993"/>
                </a:tc>
                <a:tc>
                  <a:txBody>
                    <a:bodyPr/>
                    <a:lstStyle/>
                    <a:p>
                      <a:r>
                        <a:rPr lang="tr-TR" sz="1600"/>
                        <a:t>Online Shopping</a:t>
                      </a:r>
                    </a:p>
                  </a:txBody>
                  <a:tcPr marL="107985" marR="107985" marT="53993" marB="53993"/>
                </a:tc>
                <a:tc>
                  <a:txBody>
                    <a:bodyPr/>
                    <a:lstStyle/>
                    <a:p>
                      <a:r>
                        <a:rPr lang="tr-TR" sz="1600" dirty="0"/>
                        <a:t>Web/Mobile</a:t>
                      </a:r>
                    </a:p>
                    <a:p>
                      <a:r>
                        <a:rPr lang="tr-TR" sz="1600" dirty="0" err="1"/>
                        <a:t>Based</a:t>
                      </a:r>
                      <a:endParaRPr lang="tr-TR" sz="1600" dirty="0"/>
                    </a:p>
                  </a:txBody>
                  <a:tcPr marL="107985" marR="107985" marT="53993" marB="53993"/>
                </a:tc>
                <a:tc>
                  <a:txBody>
                    <a:bodyPr/>
                    <a:lstStyle/>
                    <a:p>
                      <a:r>
                        <a:rPr lang="en-US" sz="1600" dirty="0"/>
                        <a:t>To </a:t>
                      </a:r>
                      <a:r>
                        <a:rPr lang="tr-TR" sz="1600" dirty="0" err="1"/>
                        <a:t>provide</a:t>
                      </a:r>
                      <a:r>
                        <a:rPr lang="en-US" sz="1600" dirty="0"/>
                        <a:t> the shopping need around the world.</a:t>
                      </a:r>
                      <a:endParaRPr lang="tr-TR" sz="1600" dirty="0"/>
                    </a:p>
                  </a:txBody>
                  <a:tcPr marL="107985" marR="107985" marT="53993" marB="53993"/>
                </a:tc>
                <a:tc>
                  <a:txBody>
                    <a:bodyPr/>
                    <a:lstStyle/>
                    <a:p>
                      <a:endParaRPr lang="tr-TR" sz="1600"/>
                    </a:p>
                  </a:txBody>
                  <a:tcPr marL="107985" marR="107985" marT="53993" marB="53993"/>
                </a:tc>
                <a:tc>
                  <a:txBody>
                    <a:bodyPr/>
                    <a:lstStyle/>
                    <a:p>
                      <a:endParaRPr lang="tr-TR" sz="1600"/>
                    </a:p>
                  </a:txBody>
                  <a:tcPr marL="107985" marR="107985" marT="53993" marB="53993"/>
                </a:tc>
                <a:extLst>
                  <a:ext uri="{0D108BD9-81ED-4DB2-BD59-A6C34878D82A}">
                    <a16:rowId xmlns:a16="http://schemas.microsoft.com/office/drawing/2014/main" val="2760319027"/>
                  </a:ext>
                </a:extLst>
              </a:tr>
              <a:tr h="854579">
                <a:tc>
                  <a:txBody>
                    <a:bodyPr/>
                    <a:lstStyle/>
                    <a:p>
                      <a:r>
                        <a:rPr lang="tr-TR" sz="1600" dirty="0"/>
                        <a:t>Getir</a:t>
                      </a:r>
                    </a:p>
                  </a:txBody>
                  <a:tcPr marL="107985" marR="107985" marT="53993" marB="53993"/>
                </a:tc>
                <a:tc>
                  <a:txBody>
                    <a:bodyPr/>
                    <a:lstStyle/>
                    <a:p>
                      <a:r>
                        <a:rPr lang="tr-TR" sz="1600" dirty="0"/>
                        <a:t>Online </a:t>
                      </a:r>
                      <a:r>
                        <a:rPr lang="tr-TR" sz="1600" dirty="0" err="1"/>
                        <a:t>Shopping</a:t>
                      </a:r>
                      <a:endParaRPr lang="tr-TR" sz="1600" dirty="0"/>
                    </a:p>
                  </a:txBody>
                  <a:tcPr marL="107985" marR="107985" marT="53993" marB="53993"/>
                </a:tc>
                <a:tc>
                  <a:txBody>
                    <a:bodyPr/>
                    <a:lstStyle/>
                    <a:p>
                      <a:r>
                        <a:rPr lang="tr-TR" sz="1600" dirty="0"/>
                        <a:t>Web/Mobile</a:t>
                      </a:r>
                    </a:p>
                    <a:p>
                      <a:r>
                        <a:rPr lang="tr-TR" sz="1600" dirty="0" err="1"/>
                        <a:t>Based</a:t>
                      </a:r>
                      <a:endParaRPr lang="tr-TR" sz="1600" dirty="0"/>
                    </a:p>
                    <a:p>
                      <a:endParaRPr lang="tr-TR" sz="1600" dirty="0"/>
                    </a:p>
                  </a:txBody>
                  <a:tcPr marL="107985" marR="107985" marT="53993" marB="53993"/>
                </a:tc>
                <a:tc>
                  <a:txBody>
                    <a:bodyPr/>
                    <a:lstStyle/>
                    <a:p>
                      <a:r>
                        <a:rPr lang="en-US" sz="1600" dirty="0"/>
                        <a:t>The biggest goal of </a:t>
                      </a:r>
                      <a:r>
                        <a:rPr lang="en-US" sz="1600" dirty="0" err="1"/>
                        <a:t>Getir</a:t>
                      </a:r>
                      <a:r>
                        <a:rPr lang="en-US" sz="1600" dirty="0"/>
                        <a:t> is to fit the grocery shopping in 10 minutes, which would allow people to spend more time on their own even if they go to the market, pick it up and come home.</a:t>
                      </a:r>
                      <a:endParaRPr lang="tr-TR" sz="1600" dirty="0"/>
                    </a:p>
                  </a:txBody>
                  <a:tcPr marL="107985" marR="107985" marT="53993" marB="53993"/>
                </a:tc>
                <a:tc>
                  <a:txBody>
                    <a:bodyPr/>
                    <a:lstStyle/>
                    <a:p>
                      <a:endParaRPr lang="tr-TR" sz="1600" dirty="0"/>
                    </a:p>
                  </a:txBody>
                  <a:tcPr marL="107985" marR="107985" marT="53993" marB="53993"/>
                </a:tc>
                <a:tc>
                  <a:txBody>
                    <a:bodyPr/>
                    <a:lstStyle/>
                    <a:p>
                      <a:endParaRPr lang="tr-TR" sz="1600"/>
                    </a:p>
                  </a:txBody>
                  <a:tcPr marL="107985" marR="107985" marT="53993" marB="53993"/>
                </a:tc>
                <a:extLst>
                  <a:ext uri="{0D108BD9-81ED-4DB2-BD59-A6C34878D82A}">
                    <a16:rowId xmlns:a16="http://schemas.microsoft.com/office/drawing/2014/main" val="3745971437"/>
                  </a:ext>
                </a:extLst>
              </a:tr>
              <a:tr h="1068588">
                <a:tc>
                  <a:txBody>
                    <a:bodyPr/>
                    <a:lstStyle/>
                    <a:p>
                      <a:r>
                        <a:rPr lang="tr-TR" sz="1600"/>
                        <a:t>IKEA PLACE APP</a:t>
                      </a:r>
                    </a:p>
                  </a:txBody>
                  <a:tcPr marL="107985" marR="107985" marT="53993" marB="53993"/>
                </a:tc>
                <a:tc>
                  <a:txBody>
                    <a:bodyPr/>
                    <a:lstStyle/>
                    <a:p>
                      <a:r>
                        <a:rPr lang="tr-TR" sz="1600" dirty="0"/>
                        <a:t>Online </a:t>
                      </a:r>
                      <a:r>
                        <a:rPr lang="tr-TR" sz="1600" dirty="0" err="1"/>
                        <a:t>Furniture</a:t>
                      </a:r>
                      <a:endParaRPr lang="tr-TR" sz="1600" dirty="0"/>
                    </a:p>
                    <a:p>
                      <a:r>
                        <a:rPr lang="tr-TR" sz="1600" dirty="0" err="1"/>
                        <a:t>Shopping</a:t>
                      </a:r>
                      <a:endParaRPr lang="tr-TR" sz="1600" dirty="0"/>
                    </a:p>
                  </a:txBody>
                  <a:tcPr marL="107985" marR="107985" marT="53993" marB="53993"/>
                </a:tc>
                <a:tc>
                  <a:txBody>
                    <a:bodyPr/>
                    <a:lstStyle/>
                    <a:p>
                      <a:r>
                        <a:rPr lang="tr-TR" sz="1600" dirty="0"/>
                        <a:t>Mobile</a:t>
                      </a:r>
                    </a:p>
                    <a:p>
                      <a:r>
                        <a:rPr lang="tr-TR" sz="1600" dirty="0" err="1"/>
                        <a:t>Based</a:t>
                      </a:r>
                      <a:endParaRPr lang="tr-TR" sz="1600" dirty="0"/>
                    </a:p>
                    <a:p>
                      <a:endParaRPr lang="tr-TR" sz="1600" dirty="0"/>
                    </a:p>
                  </a:txBody>
                  <a:tcPr marL="107985" marR="107985" marT="53993" marB="53993"/>
                </a:tc>
                <a:tc>
                  <a:txBody>
                    <a:bodyPr/>
                    <a:lstStyle/>
                    <a:p>
                      <a:r>
                        <a:rPr lang="tr-TR" sz="1600" dirty="0"/>
                        <a:t>I</a:t>
                      </a:r>
                      <a:r>
                        <a:rPr lang="en-US" sz="1600" dirty="0"/>
                        <a:t>KEA Place lets you virtually 'place' furnishings in your space.</a:t>
                      </a:r>
                      <a:endParaRPr lang="tr-TR" sz="1600" dirty="0"/>
                    </a:p>
                  </a:txBody>
                  <a:tcPr marL="107985" marR="107985" marT="53993" marB="53993"/>
                </a:tc>
                <a:tc>
                  <a:txBody>
                    <a:bodyPr/>
                    <a:lstStyle/>
                    <a:p>
                      <a:r>
                        <a:rPr lang="en-US" sz="1600" dirty="0"/>
                        <a:t>Not used in our country </a:t>
                      </a:r>
                      <a:endParaRPr lang="tr-TR" sz="1600" dirty="0"/>
                    </a:p>
                  </a:txBody>
                  <a:tcPr marL="107985" marR="107985" marT="53993" marB="53993"/>
                </a:tc>
                <a:tc>
                  <a:txBody>
                    <a:bodyPr/>
                    <a:lstStyle/>
                    <a:p>
                      <a:endParaRPr lang="tr-TR" sz="1600" dirty="0"/>
                    </a:p>
                  </a:txBody>
                  <a:tcPr marL="107985" marR="107985" marT="53993" marB="53993"/>
                </a:tc>
                <a:extLst>
                  <a:ext uri="{0D108BD9-81ED-4DB2-BD59-A6C34878D82A}">
                    <a16:rowId xmlns:a16="http://schemas.microsoft.com/office/drawing/2014/main" val="3675076663"/>
                  </a:ext>
                </a:extLst>
              </a:tr>
            </a:tbl>
          </a:graphicData>
        </a:graphic>
      </p:graphicFrame>
      <p:sp>
        <p:nvSpPr>
          <p:cNvPr id="9" name="Çarpım İşareti 8">
            <a:extLst>
              <a:ext uri="{FF2B5EF4-FFF2-40B4-BE49-F238E27FC236}">
                <a16:creationId xmlns:a16="http://schemas.microsoft.com/office/drawing/2014/main" id="{9DF9C605-4678-4A40-B345-54FB17164E72}"/>
              </a:ext>
            </a:extLst>
          </p:cNvPr>
          <p:cNvSpPr/>
          <p:nvPr/>
        </p:nvSpPr>
        <p:spPr>
          <a:xfrm>
            <a:off x="9964396" y="1364975"/>
            <a:ext cx="504202" cy="5321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Çarpım İşareti 36">
            <a:extLst>
              <a:ext uri="{FF2B5EF4-FFF2-40B4-BE49-F238E27FC236}">
                <a16:creationId xmlns:a16="http://schemas.microsoft.com/office/drawing/2014/main" id="{2982A248-05A0-4649-AA74-F5FA468BD5BE}"/>
              </a:ext>
            </a:extLst>
          </p:cNvPr>
          <p:cNvSpPr/>
          <p:nvPr/>
        </p:nvSpPr>
        <p:spPr>
          <a:xfrm>
            <a:off x="11123212" y="1354254"/>
            <a:ext cx="504202" cy="5321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Çarpım İşareti 38">
            <a:extLst>
              <a:ext uri="{FF2B5EF4-FFF2-40B4-BE49-F238E27FC236}">
                <a16:creationId xmlns:a16="http://schemas.microsoft.com/office/drawing/2014/main" id="{809C5F17-98D8-4925-936F-40AB91B7FD1A}"/>
              </a:ext>
            </a:extLst>
          </p:cNvPr>
          <p:cNvSpPr/>
          <p:nvPr/>
        </p:nvSpPr>
        <p:spPr>
          <a:xfrm>
            <a:off x="11114339" y="2176612"/>
            <a:ext cx="504202" cy="5321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1" name="Çarpım İşareti 40">
            <a:extLst>
              <a:ext uri="{FF2B5EF4-FFF2-40B4-BE49-F238E27FC236}">
                <a16:creationId xmlns:a16="http://schemas.microsoft.com/office/drawing/2014/main" id="{692DE2BE-4F53-44F9-ACF5-BA07148B72F3}"/>
              </a:ext>
            </a:extLst>
          </p:cNvPr>
          <p:cNvSpPr/>
          <p:nvPr/>
        </p:nvSpPr>
        <p:spPr>
          <a:xfrm>
            <a:off x="11124073" y="3294969"/>
            <a:ext cx="504202" cy="5321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Çarpım İşareti 42">
            <a:extLst>
              <a:ext uri="{FF2B5EF4-FFF2-40B4-BE49-F238E27FC236}">
                <a16:creationId xmlns:a16="http://schemas.microsoft.com/office/drawing/2014/main" id="{6B91B041-5D64-44DC-9387-BBDE5898A482}"/>
              </a:ext>
            </a:extLst>
          </p:cNvPr>
          <p:cNvSpPr/>
          <p:nvPr/>
        </p:nvSpPr>
        <p:spPr>
          <a:xfrm>
            <a:off x="10066093" y="4740372"/>
            <a:ext cx="504202" cy="5321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Grafik 11" descr="Onay işareti düz dolguyla">
            <a:extLst>
              <a:ext uri="{FF2B5EF4-FFF2-40B4-BE49-F238E27FC236}">
                <a16:creationId xmlns:a16="http://schemas.microsoft.com/office/drawing/2014/main" id="{4360575D-ABDA-43F1-9D26-4920A7648D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99795" y="2176612"/>
            <a:ext cx="636798" cy="636798"/>
          </a:xfrm>
          <a:prstGeom prst="rect">
            <a:avLst/>
          </a:prstGeom>
        </p:spPr>
      </p:pic>
      <p:pic>
        <p:nvPicPr>
          <p:cNvPr id="49" name="Grafik 48" descr="Onay işareti düz dolguyla">
            <a:extLst>
              <a:ext uri="{FF2B5EF4-FFF2-40B4-BE49-F238E27FC236}">
                <a16:creationId xmlns:a16="http://schemas.microsoft.com/office/drawing/2014/main" id="{1A39073A-6C01-4E0F-89C6-CDA0895AE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99795" y="3242666"/>
            <a:ext cx="636798" cy="636798"/>
          </a:xfrm>
          <a:prstGeom prst="rect">
            <a:avLst/>
          </a:prstGeom>
        </p:spPr>
      </p:pic>
      <p:pic>
        <p:nvPicPr>
          <p:cNvPr id="50" name="Grafik 49" descr="Onay işareti düz dolguyla">
            <a:extLst>
              <a:ext uri="{FF2B5EF4-FFF2-40B4-BE49-F238E27FC236}">
                <a16:creationId xmlns:a16="http://schemas.microsoft.com/office/drawing/2014/main" id="{A3DDC0A8-649D-4BF8-9467-092820EBB3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6914" y="4432704"/>
            <a:ext cx="636798" cy="636798"/>
          </a:xfrm>
          <a:prstGeom prst="rect">
            <a:avLst/>
          </a:prstGeom>
        </p:spPr>
      </p:pic>
      <p:pic>
        <p:nvPicPr>
          <p:cNvPr id="1026" name="Picture 2" descr="Blue Geometric background - Apruve">
            <a:extLst>
              <a:ext uri="{FF2B5EF4-FFF2-40B4-BE49-F238E27FC236}">
                <a16:creationId xmlns:a16="http://schemas.microsoft.com/office/drawing/2014/main" id="{D25FE564-56D5-45B3-B9FA-48D05B703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581650"/>
            <a:ext cx="121920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97398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TM03457503[[fn=Teklif]]</Template>
  <TotalTime>781</TotalTime>
  <Words>773</Words>
  <Application>Microsoft Office PowerPoint</Application>
  <PresentationFormat>Geniş ekran</PresentationFormat>
  <Paragraphs>114</Paragraphs>
  <Slides>22</Slides>
  <Notes>0</Notes>
  <HiddenSlides>0</HiddenSlides>
  <MMClips>2</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22</vt:i4>
      </vt:variant>
    </vt:vector>
  </HeadingPairs>
  <TitlesOfParts>
    <vt:vector size="29" baseType="lpstr">
      <vt:lpstr>Arial</vt:lpstr>
      <vt:lpstr>Calibri</vt:lpstr>
      <vt:lpstr>Calibri Light</vt:lpstr>
      <vt:lpstr>Roboto</vt:lpstr>
      <vt:lpstr>Whitney</vt:lpstr>
      <vt:lpstr>Wingdings</vt:lpstr>
      <vt:lpstr>Office Teması</vt:lpstr>
      <vt:lpstr>PowerPoint Sunusu</vt:lpstr>
      <vt:lpstr>PowerPoint Sunusu</vt:lpstr>
      <vt:lpstr>CONTENTS</vt:lpstr>
      <vt:lpstr>PowerPoint Sunusu</vt:lpstr>
      <vt:lpstr>WHAT IS KLOTI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Laçin Boz</dc:creator>
  <cp:lastModifiedBy>Oğuzhan Tarhan</cp:lastModifiedBy>
  <cp:revision>10</cp:revision>
  <dcterms:created xsi:type="dcterms:W3CDTF">2022-01-20T13:16:28Z</dcterms:created>
  <dcterms:modified xsi:type="dcterms:W3CDTF">2022-01-22T09:21:04Z</dcterms:modified>
</cp:coreProperties>
</file>